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2CEAC6-0455-4374-9F06-73F69759A6B0}">
  <a:tblStyle styleId="{9A2CEAC6-0455-4374-9F06-73F69759A6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bold.fntdata"/><Relationship Id="rId14" Type="http://schemas.openxmlformats.org/officeDocument/2006/relationships/slide" Target="slides/slide8.xml"/><Relationship Id="rId36" Type="http://schemas.openxmlformats.org/officeDocument/2006/relationships/font" Target="fonts/RobotoSlab-regular.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d9120867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d9120867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9120867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d9120867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d9120867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d9120867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d9120867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d9120867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d9120867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d9120867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d9120867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d9120867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d9120867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d9120867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d9120867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d9120867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d9120867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d9120867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d9120867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d9120867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d912086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d912086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d9120867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d9120867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d9120867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d9120867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d9120867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d9120867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048a6d3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048a6d3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d9120867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d9120867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d9120867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d9120867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d9120867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d9120867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d9120867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d9120867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d9120867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d9120867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d9120867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d9120867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d9120867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d9120867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d912086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d912086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d9120867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d9120867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d9120867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d9120867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d9120867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d9120867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d9120867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d9120867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d9120867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d9120867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recasa.com.gt/celda-de-carga-de-compresion-compacta" TargetMode="External"/><Relationship Id="rId4" Type="http://schemas.openxmlformats.org/officeDocument/2006/relationships/hyperlink" Target="https://www.recasa.com.gt/celda-de-carga-de-compresion-compacta" TargetMode="External"/><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laelectronica.com.gt/modulo-sensor-ultrasonico-hc-sr04?search=ultrasonico&amp;description=true" TargetMode="External"/><Relationship Id="rId4" Type="http://schemas.openxmlformats.org/officeDocument/2006/relationships/hyperlink" Target="https://laelectronica.com.gt/modulo-sensor-ultrasonico-hc-sr04?search=ultrasonico&amp;description=true" TargetMode="External"/><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757350"/>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SMART CHAIR</a:t>
            </a:r>
            <a:endParaRPr/>
          </a:p>
        </p:txBody>
      </p:sp>
      <p:sp>
        <p:nvSpPr>
          <p:cNvPr id="64" name="Google Shape;64;p13"/>
          <p:cNvSpPr txBox="1"/>
          <p:nvPr>
            <p:ph idx="1" type="subTitle"/>
          </p:nvPr>
        </p:nvSpPr>
        <p:spPr>
          <a:xfrm>
            <a:off x="1486550" y="3207950"/>
            <a:ext cx="3322200" cy="1063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s" sz="1100"/>
              <a:t>201709144 Oscar Roberto Velásquez León</a:t>
            </a:r>
            <a:endParaRPr sz="1100"/>
          </a:p>
          <a:p>
            <a:pPr indent="0" lvl="0" marL="0" rtl="0" algn="l">
              <a:lnSpc>
                <a:spcPct val="80000"/>
              </a:lnSpc>
              <a:spcBef>
                <a:spcPts val="0"/>
              </a:spcBef>
              <a:spcAft>
                <a:spcPts val="0"/>
              </a:spcAft>
              <a:buSzPts val="275"/>
              <a:buNone/>
            </a:pPr>
            <a:r>
              <a:rPr lang="es" sz="1100"/>
              <a:t>201709014 Diego Leonel </a:t>
            </a:r>
            <a:r>
              <a:rPr lang="es" sz="1100"/>
              <a:t>Marroquín</a:t>
            </a:r>
            <a:r>
              <a:rPr lang="es" sz="1100"/>
              <a:t> Martínez</a:t>
            </a:r>
            <a:endParaRPr sz="1100"/>
          </a:p>
          <a:p>
            <a:pPr indent="0" lvl="0" marL="0" rtl="0" algn="l">
              <a:lnSpc>
                <a:spcPct val="80000"/>
              </a:lnSpc>
              <a:spcBef>
                <a:spcPts val="0"/>
              </a:spcBef>
              <a:spcAft>
                <a:spcPts val="0"/>
              </a:spcAft>
              <a:buSzPts val="275"/>
              <a:buNone/>
            </a:pPr>
            <a:r>
              <a:rPr lang="es" sz="1100"/>
              <a:t>201700725 Gabriel Alejandro García Meza</a:t>
            </a:r>
            <a:endParaRPr sz="1100"/>
          </a:p>
          <a:p>
            <a:pPr indent="0" lvl="0" marL="0" rtl="0" algn="l">
              <a:lnSpc>
                <a:spcPct val="80000"/>
              </a:lnSpc>
              <a:spcBef>
                <a:spcPts val="0"/>
              </a:spcBef>
              <a:spcAft>
                <a:spcPts val="0"/>
              </a:spcAft>
              <a:buSzPts val="275"/>
              <a:buNone/>
            </a:pPr>
            <a:r>
              <a:rPr lang="es" sz="1100"/>
              <a:t>201900226 Diego Pablo Pérez </a:t>
            </a:r>
            <a:r>
              <a:rPr lang="es" sz="1100"/>
              <a:t>Álvarez</a:t>
            </a:r>
            <a:endParaRPr sz="1100"/>
          </a:p>
          <a:p>
            <a:pPr indent="0" lvl="0" marL="0" rtl="0" algn="l">
              <a:lnSpc>
                <a:spcPct val="80000"/>
              </a:lnSpc>
              <a:spcBef>
                <a:spcPts val="0"/>
              </a:spcBef>
              <a:spcAft>
                <a:spcPts val="0"/>
              </a:spcAft>
              <a:buSzPts val="275"/>
              <a:buNone/>
            </a:pPr>
            <a:r>
              <a:rPr lang="es" sz="1100"/>
              <a:t>201800496 Juan Antonio Solares Samayoa</a:t>
            </a:r>
            <a:endParaRPr sz="1100"/>
          </a:p>
          <a:p>
            <a:pPr indent="0" lvl="0" marL="0" rtl="0" algn="l">
              <a:lnSpc>
                <a:spcPct val="80000"/>
              </a:lnSpc>
              <a:spcBef>
                <a:spcPts val="0"/>
              </a:spcBef>
              <a:spcAft>
                <a:spcPts val="0"/>
              </a:spcAft>
              <a:buSzPts val="275"/>
              <a:buNone/>
            </a:pPr>
            <a:r>
              <a:rPr lang="es" sz="1100"/>
              <a:t>201700377 Erick Omar Letona Figueroa</a:t>
            </a:r>
            <a:endParaRPr sz="1100"/>
          </a:p>
          <a:p>
            <a:pPr indent="0" lvl="0" marL="0" rtl="0" algn="ctr">
              <a:lnSpc>
                <a:spcPct val="80000"/>
              </a:lnSpc>
              <a:spcBef>
                <a:spcPts val="0"/>
              </a:spcBef>
              <a:spcAft>
                <a:spcPts val="0"/>
              </a:spcAft>
              <a:buSzPts val="275"/>
              <a:buNone/>
            </a:pPr>
            <a:r>
              <a:t/>
            </a:r>
            <a:endParaRPr sz="600"/>
          </a:p>
        </p:txBody>
      </p:sp>
      <p:sp>
        <p:nvSpPr>
          <p:cNvPr id="65" name="Google Shape;65;p13"/>
          <p:cNvSpPr txBox="1"/>
          <p:nvPr/>
        </p:nvSpPr>
        <p:spPr>
          <a:xfrm>
            <a:off x="5398925" y="3362425"/>
            <a:ext cx="1764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900">
                <a:solidFill>
                  <a:schemeClr val="accent5"/>
                </a:solidFill>
                <a:latin typeface="Roboto Slab"/>
                <a:ea typeface="Roboto Slab"/>
                <a:cs typeface="Roboto Slab"/>
                <a:sym typeface="Roboto Slab"/>
              </a:rPr>
              <a:t>Grupo 2</a:t>
            </a:r>
            <a:endParaRPr sz="2900">
              <a:solidFill>
                <a:schemeClr val="accent5"/>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Funcionamiento</a:t>
            </a:r>
            <a:endParaRPr/>
          </a:p>
        </p:txBody>
      </p:sp>
      <p:sp>
        <p:nvSpPr>
          <p:cNvPr id="127" name="Google Shape;127;p22"/>
          <p:cNvSpPr txBox="1"/>
          <p:nvPr>
            <p:ph idx="1" type="body"/>
          </p:nvPr>
        </p:nvSpPr>
        <p:spPr>
          <a:xfrm>
            <a:off x="475975" y="2118338"/>
            <a:ext cx="4184100" cy="18219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AutoNum type="arabicPeriod"/>
            </a:pPr>
            <a:r>
              <a:rPr lang="es"/>
              <a:t>Loguearse: iniciar sesión en la aplicación.</a:t>
            </a:r>
            <a:endParaRPr/>
          </a:p>
          <a:p>
            <a:pPr indent="-342900" lvl="0" marL="457200" rtl="0" algn="just">
              <a:spcBef>
                <a:spcPts val="0"/>
              </a:spcBef>
              <a:spcAft>
                <a:spcPts val="0"/>
              </a:spcAft>
              <a:buSzPts val="1800"/>
              <a:buAutoNum type="arabicPeriod"/>
            </a:pPr>
            <a:r>
              <a:rPr lang="es"/>
              <a:t>Sentarse: colocarse en la silla.</a:t>
            </a:r>
            <a:endParaRPr/>
          </a:p>
          <a:p>
            <a:pPr indent="-342900" lvl="0" marL="457200" rtl="0" algn="just">
              <a:spcBef>
                <a:spcPts val="0"/>
              </a:spcBef>
              <a:spcAft>
                <a:spcPts val="0"/>
              </a:spcAft>
              <a:buSzPts val="1800"/>
              <a:buAutoNum type="arabicPeriod"/>
            </a:pPr>
            <a:r>
              <a:rPr lang="es"/>
              <a:t>Reportar: </a:t>
            </a:r>
            <a:r>
              <a:rPr lang="es"/>
              <a:t>verificar</a:t>
            </a:r>
            <a:r>
              <a:rPr lang="es"/>
              <a:t> los datos en los reportes de la aplicación.</a:t>
            </a:r>
            <a:endParaRPr/>
          </a:p>
        </p:txBody>
      </p:sp>
      <p:pic>
        <p:nvPicPr>
          <p:cNvPr id="128" name="Google Shape;128;p22"/>
          <p:cNvPicPr preferRelativeResize="0"/>
          <p:nvPr/>
        </p:nvPicPr>
        <p:blipFill>
          <a:blip r:embed="rId3">
            <a:alphaModFix/>
          </a:blip>
          <a:stretch>
            <a:fillRect/>
          </a:stretch>
        </p:blipFill>
        <p:spPr>
          <a:xfrm>
            <a:off x="5359925" y="1750740"/>
            <a:ext cx="3440225" cy="255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4684184" y="2800750"/>
            <a:ext cx="3837440" cy="1864775"/>
          </a:xfrm>
          <a:prstGeom prst="rect">
            <a:avLst/>
          </a:prstGeom>
          <a:noFill/>
          <a:ln>
            <a:noFill/>
          </a:ln>
        </p:spPr>
      </p:pic>
      <p:pic>
        <p:nvPicPr>
          <p:cNvPr id="134" name="Google Shape;134;p23"/>
          <p:cNvPicPr preferRelativeResize="0"/>
          <p:nvPr/>
        </p:nvPicPr>
        <p:blipFill>
          <a:blip r:embed="rId4">
            <a:alphaModFix/>
          </a:blip>
          <a:stretch>
            <a:fillRect/>
          </a:stretch>
        </p:blipFill>
        <p:spPr>
          <a:xfrm>
            <a:off x="387900" y="2800750"/>
            <a:ext cx="3905123" cy="1864772"/>
          </a:xfrm>
          <a:prstGeom prst="rect">
            <a:avLst/>
          </a:prstGeom>
          <a:noFill/>
          <a:ln>
            <a:noFill/>
          </a:ln>
        </p:spPr>
      </p:pic>
      <p:sp>
        <p:nvSpPr>
          <p:cNvPr id="135" name="Google Shape;135;p23"/>
          <p:cNvSpPr txBox="1"/>
          <p:nvPr/>
        </p:nvSpPr>
        <p:spPr>
          <a:xfrm>
            <a:off x="660550" y="2351575"/>
            <a:ext cx="5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Roboto"/>
                <a:ea typeface="Roboto"/>
                <a:cs typeface="Roboto"/>
                <a:sym typeface="Roboto"/>
              </a:rPr>
              <a:t>Antes de Reportes de Productividad</a:t>
            </a:r>
            <a:endParaRPr>
              <a:solidFill>
                <a:schemeClr val="dk1"/>
              </a:solidFill>
              <a:latin typeface="Roboto"/>
              <a:ea typeface="Roboto"/>
              <a:cs typeface="Roboto"/>
              <a:sym typeface="Roboto"/>
            </a:endParaRPr>
          </a:p>
        </p:txBody>
      </p:sp>
      <p:sp>
        <p:nvSpPr>
          <p:cNvPr id="136" name="Google Shape;136;p23"/>
          <p:cNvSpPr txBox="1"/>
          <p:nvPr/>
        </p:nvSpPr>
        <p:spPr>
          <a:xfrm>
            <a:off x="5029000" y="2351575"/>
            <a:ext cx="5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Roboto"/>
                <a:ea typeface="Roboto"/>
                <a:cs typeface="Roboto"/>
                <a:sym typeface="Roboto"/>
              </a:rPr>
              <a:t>Con Reportes de Productividad</a:t>
            </a:r>
            <a:endParaRPr>
              <a:solidFill>
                <a:schemeClr val="dk1"/>
              </a:solidFill>
              <a:latin typeface="Roboto"/>
              <a:ea typeface="Roboto"/>
              <a:cs typeface="Roboto"/>
              <a:sym typeface="Roboto"/>
            </a:endParaRPr>
          </a:p>
        </p:txBody>
      </p:sp>
      <p:sp>
        <p:nvSpPr>
          <p:cNvPr id="137" name="Google Shape;137;p23"/>
          <p:cNvSpPr txBox="1"/>
          <p:nvPr/>
        </p:nvSpPr>
        <p:spPr>
          <a:xfrm>
            <a:off x="1070975" y="951200"/>
            <a:ext cx="71955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solidFill>
                  <a:schemeClr val="dk1"/>
                </a:solidFill>
                <a:latin typeface="Roboto"/>
                <a:ea typeface="Roboto"/>
                <a:cs typeface="Roboto"/>
                <a:sym typeface="Roboto"/>
              </a:rPr>
              <a:t>Oscar es estudiante de </a:t>
            </a:r>
            <a:r>
              <a:rPr lang="es">
                <a:solidFill>
                  <a:schemeClr val="dk1"/>
                </a:solidFill>
                <a:latin typeface="Roboto"/>
                <a:ea typeface="Roboto"/>
                <a:cs typeface="Roboto"/>
                <a:sym typeface="Roboto"/>
              </a:rPr>
              <a:t>Ingeniería</a:t>
            </a:r>
            <a:r>
              <a:rPr lang="es">
                <a:solidFill>
                  <a:schemeClr val="dk1"/>
                </a:solidFill>
                <a:latin typeface="Roboto"/>
                <a:ea typeface="Roboto"/>
                <a:cs typeface="Roboto"/>
                <a:sym typeface="Roboto"/>
              </a:rPr>
              <a:t> en Sistemas, no puede mantener una racha de productividad muy estable ya que </a:t>
            </a:r>
            <a:r>
              <a:rPr lang="es">
                <a:solidFill>
                  <a:schemeClr val="dk1"/>
                </a:solidFill>
                <a:latin typeface="Roboto"/>
                <a:ea typeface="Roboto"/>
                <a:cs typeface="Roboto"/>
                <a:sym typeface="Roboto"/>
              </a:rPr>
              <a:t>también</a:t>
            </a:r>
            <a:r>
              <a:rPr lang="es">
                <a:solidFill>
                  <a:schemeClr val="dk1"/>
                </a:solidFill>
                <a:latin typeface="Roboto"/>
                <a:ea typeface="Roboto"/>
                <a:cs typeface="Roboto"/>
                <a:sym typeface="Roboto"/>
              </a:rPr>
              <a:t> trabaja. </a:t>
            </a:r>
            <a:endParaRPr>
              <a:solidFill>
                <a:schemeClr val="dk1"/>
              </a:solidFill>
              <a:latin typeface="Roboto"/>
              <a:ea typeface="Roboto"/>
              <a:cs typeface="Roboto"/>
              <a:sym typeface="Roboto"/>
            </a:endParaRPr>
          </a:p>
          <a:p>
            <a:pPr indent="0" lvl="0" marL="0" rtl="0" algn="just">
              <a:spcBef>
                <a:spcPts val="0"/>
              </a:spcBef>
              <a:spcAft>
                <a:spcPts val="0"/>
              </a:spcAft>
              <a:buNone/>
            </a:pPr>
            <a:r>
              <a:rPr lang="es">
                <a:solidFill>
                  <a:schemeClr val="dk1"/>
                </a:solidFill>
                <a:latin typeface="Roboto"/>
                <a:ea typeface="Roboto"/>
                <a:cs typeface="Roboto"/>
                <a:sym typeface="Roboto"/>
              </a:rPr>
              <a:t>Por eso mismo en el momento que </a:t>
            </a:r>
            <a:r>
              <a:rPr lang="es">
                <a:solidFill>
                  <a:schemeClr val="dk1"/>
                </a:solidFill>
                <a:latin typeface="Roboto"/>
                <a:ea typeface="Roboto"/>
                <a:cs typeface="Roboto"/>
                <a:sym typeface="Roboto"/>
              </a:rPr>
              <a:t>él</a:t>
            </a:r>
            <a:r>
              <a:rPr lang="es">
                <a:solidFill>
                  <a:schemeClr val="dk1"/>
                </a:solidFill>
                <a:latin typeface="Roboto"/>
                <a:ea typeface="Roboto"/>
                <a:cs typeface="Roboto"/>
                <a:sym typeface="Roboto"/>
              </a:rPr>
              <a:t> </a:t>
            </a:r>
            <a:r>
              <a:rPr lang="es">
                <a:solidFill>
                  <a:schemeClr val="dk1"/>
                </a:solidFill>
                <a:latin typeface="Roboto"/>
                <a:ea typeface="Roboto"/>
                <a:cs typeface="Roboto"/>
                <a:sym typeface="Roboto"/>
              </a:rPr>
              <a:t>comenzó</a:t>
            </a:r>
            <a:r>
              <a:rPr lang="es">
                <a:solidFill>
                  <a:schemeClr val="dk1"/>
                </a:solidFill>
                <a:latin typeface="Roboto"/>
                <a:ea typeface="Roboto"/>
                <a:cs typeface="Roboto"/>
                <a:sym typeface="Roboto"/>
              </a:rPr>
              <a:t> a utilizar la silla y pudo </a:t>
            </a:r>
            <a:r>
              <a:rPr lang="es">
                <a:solidFill>
                  <a:schemeClr val="dk1"/>
                </a:solidFill>
                <a:latin typeface="Roboto"/>
                <a:ea typeface="Roboto"/>
                <a:cs typeface="Roboto"/>
                <a:sym typeface="Roboto"/>
              </a:rPr>
              <a:t>observar</a:t>
            </a:r>
            <a:r>
              <a:rPr lang="es">
                <a:solidFill>
                  <a:schemeClr val="dk1"/>
                </a:solidFill>
                <a:latin typeface="Roboto"/>
                <a:ea typeface="Roboto"/>
                <a:cs typeface="Roboto"/>
                <a:sym typeface="Roboto"/>
              </a:rPr>
              <a:t> sus progresos productivos </a:t>
            </a:r>
            <a:r>
              <a:rPr lang="es">
                <a:solidFill>
                  <a:schemeClr val="dk1"/>
                </a:solidFill>
                <a:latin typeface="Roboto"/>
                <a:ea typeface="Roboto"/>
                <a:cs typeface="Roboto"/>
                <a:sym typeface="Roboto"/>
              </a:rPr>
              <a:t>mejoró</a:t>
            </a:r>
            <a:r>
              <a:rPr lang="es">
                <a:solidFill>
                  <a:schemeClr val="dk1"/>
                </a:solidFill>
                <a:latin typeface="Roboto"/>
                <a:ea typeface="Roboto"/>
                <a:cs typeface="Roboto"/>
                <a:sym typeface="Roboto"/>
              </a:rPr>
              <a:t> de una manera exponencial y a logrado ver sus mejoras de manera muy estable.</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Beneficios</a:t>
            </a:r>
            <a:endParaRPr/>
          </a:p>
        </p:txBody>
      </p:sp>
      <p:sp>
        <p:nvSpPr>
          <p:cNvPr id="143" name="Google Shape;143;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Mejorar Rendimiento de Trabajo, con los reportes pueden mantener un estimado de tiempo de trabajo diario, semanal o mensual.</a:t>
            </a:r>
            <a:endParaRPr/>
          </a:p>
          <a:p>
            <a:pPr indent="-342900" lvl="0" marL="457200" rtl="0" algn="l">
              <a:spcBef>
                <a:spcPts val="0"/>
              </a:spcBef>
              <a:spcAft>
                <a:spcPts val="0"/>
              </a:spcAft>
              <a:buSzPts val="1800"/>
              <a:buChar char="●"/>
            </a:pPr>
            <a:r>
              <a:rPr lang="es"/>
              <a:t>Tener una vida </a:t>
            </a:r>
            <a:r>
              <a:rPr lang="es"/>
              <a:t>más</a:t>
            </a:r>
            <a:r>
              <a:rPr lang="es"/>
              <a:t> sana, ya que puede llevar el control de su peso y poder cambiar sus </a:t>
            </a:r>
            <a:r>
              <a:rPr lang="es"/>
              <a:t>hábitos</a:t>
            </a:r>
            <a:r>
              <a:rPr lang="es"/>
              <a:t> nutricionales.</a:t>
            </a:r>
            <a:endParaRPr/>
          </a:p>
          <a:p>
            <a:pPr indent="-342900" lvl="0" marL="457200" rtl="0" algn="l">
              <a:spcBef>
                <a:spcPts val="0"/>
              </a:spcBef>
              <a:spcAft>
                <a:spcPts val="0"/>
              </a:spcAft>
              <a:buSzPts val="1800"/>
              <a:buChar char="●"/>
            </a:pPr>
            <a:r>
              <a:rPr lang="es"/>
              <a:t>Poder observar toda la productividad generada en los tiempos de trabajo y observar las tareas que conllevan </a:t>
            </a:r>
            <a:r>
              <a:rPr lang="es"/>
              <a:t>más</a:t>
            </a:r>
            <a:r>
              <a:rPr lang="es"/>
              <a:t> tiempo.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458350" y="1986000"/>
            <a:ext cx="8368200" cy="117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ASÍ</a:t>
            </a:r>
            <a:r>
              <a:rPr lang="es"/>
              <a:t> QUE QUIERES UNIRTE AL VIAJE DE </a:t>
            </a:r>
            <a:endParaRPr/>
          </a:p>
          <a:p>
            <a:pPr indent="0" lvl="0" marL="0" rtl="0" algn="ctr">
              <a:spcBef>
                <a:spcPts val="0"/>
              </a:spcBef>
              <a:spcAft>
                <a:spcPts val="0"/>
              </a:spcAft>
              <a:buNone/>
            </a:pPr>
            <a:r>
              <a:rPr lang="es"/>
              <a:t>SMART CHAIR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1677075" y="41605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Detalles Técnicos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Componentes Utilizados</a:t>
            </a:r>
            <a:endParaRPr/>
          </a:p>
        </p:txBody>
      </p:sp>
      <p:sp>
        <p:nvSpPr>
          <p:cNvPr id="159" name="Google Shape;159;p2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a:t>Físicos</a:t>
            </a:r>
            <a:endParaRPr/>
          </a:p>
          <a:p>
            <a:pPr indent="-317500" lvl="0" marL="457200" rtl="0" algn="l">
              <a:spcBef>
                <a:spcPts val="1200"/>
              </a:spcBef>
              <a:spcAft>
                <a:spcPts val="0"/>
              </a:spcAft>
              <a:buSzPts val="1400"/>
              <a:buChar char="-"/>
            </a:pPr>
            <a:r>
              <a:rPr lang="es"/>
              <a:t>Arduino Mega</a:t>
            </a:r>
            <a:endParaRPr/>
          </a:p>
          <a:p>
            <a:pPr indent="-317500" lvl="0" marL="457200" rtl="0" algn="l">
              <a:spcBef>
                <a:spcPts val="0"/>
              </a:spcBef>
              <a:spcAft>
                <a:spcPts val="0"/>
              </a:spcAft>
              <a:buSzPts val="1400"/>
              <a:buChar char="-"/>
            </a:pPr>
            <a:r>
              <a:rPr lang="es"/>
              <a:t>Báscula</a:t>
            </a:r>
            <a:endParaRPr/>
          </a:p>
          <a:p>
            <a:pPr indent="-317500" lvl="0" marL="457200" rtl="0" algn="l">
              <a:spcBef>
                <a:spcPts val="0"/>
              </a:spcBef>
              <a:spcAft>
                <a:spcPts val="0"/>
              </a:spcAft>
              <a:buSzPts val="1400"/>
              <a:buChar char="-"/>
            </a:pPr>
            <a:r>
              <a:rPr lang="es"/>
              <a:t>HX711</a:t>
            </a:r>
            <a:endParaRPr/>
          </a:p>
          <a:p>
            <a:pPr indent="-317500" lvl="0" marL="457200" rtl="0" algn="l">
              <a:spcBef>
                <a:spcPts val="0"/>
              </a:spcBef>
              <a:spcAft>
                <a:spcPts val="0"/>
              </a:spcAft>
              <a:buSzPts val="1400"/>
              <a:buChar char="-"/>
            </a:pPr>
            <a:r>
              <a:rPr lang="es"/>
              <a:t>Ultrasónico</a:t>
            </a:r>
            <a:endParaRPr/>
          </a:p>
          <a:p>
            <a:pPr indent="-317500" lvl="0" marL="457200" rtl="0" algn="l">
              <a:spcBef>
                <a:spcPts val="0"/>
              </a:spcBef>
              <a:spcAft>
                <a:spcPts val="0"/>
              </a:spcAft>
              <a:buSzPts val="1400"/>
              <a:buChar char="-"/>
            </a:pPr>
            <a:r>
              <a:rPr lang="es"/>
              <a:t>Módulo</a:t>
            </a:r>
            <a:r>
              <a:rPr lang="es"/>
              <a:t> Bluetooth</a:t>
            </a:r>
            <a:endParaRPr/>
          </a:p>
          <a:p>
            <a:pPr indent="-317500" lvl="0" marL="457200" rtl="0" algn="l">
              <a:spcBef>
                <a:spcPts val="0"/>
              </a:spcBef>
              <a:spcAft>
                <a:spcPts val="0"/>
              </a:spcAft>
              <a:buSzPts val="1400"/>
              <a:buChar char="-"/>
            </a:pPr>
            <a:r>
              <a:rPr lang="es"/>
              <a:t>Cables</a:t>
            </a:r>
            <a:endParaRPr/>
          </a:p>
          <a:p>
            <a:pPr indent="-317500" lvl="0" marL="457200" rtl="0" algn="l">
              <a:spcBef>
                <a:spcPts val="0"/>
              </a:spcBef>
              <a:spcAft>
                <a:spcPts val="0"/>
              </a:spcAft>
              <a:buSzPts val="1400"/>
              <a:buChar char="-"/>
            </a:pPr>
            <a:r>
              <a:rPr lang="es"/>
              <a:t>Cojín</a:t>
            </a:r>
            <a:endParaRPr/>
          </a:p>
          <a:p>
            <a:pPr indent="-317500" lvl="0" marL="457200" rtl="0" algn="l">
              <a:spcBef>
                <a:spcPts val="0"/>
              </a:spcBef>
              <a:spcAft>
                <a:spcPts val="0"/>
              </a:spcAft>
              <a:buSzPts val="1400"/>
              <a:buChar char="-"/>
            </a:pPr>
            <a:r>
              <a:rPr lang="es"/>
              <a:t>Silla</a:t>
            </a:r>
            <a:endParaRPr/>
          </a:p>
        </p:txBody>
      </p:sp>
      <p:sp>
        <p:nvSpPr>
          <p:cNvPr id="160" name="Google Shape;160;p27"/>
          <p:cNvSpPr txBox="1"/>
          <p:nvPr>
            <p:ph idx="1" type="body"/>
          </p:nvPr>
        </p:nvSpPr>
        <p:spPr>
          <a:xfrm>
            <a:off x="4687125" y="1489825"/>
            <a:ext cx="39999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a:t>Digitales</a:t>
            </a:r>
            <a:endParaRPr/>
          </a:p>
          <a:p>
            <a:pPr indent="-317500" lvl="0" marL="457200" rtl="0" algn="l">
              <a:spcBef>
                <a:spcPts val="1200"/>
              </a:spcBef>
              <a:spcAft>
                <a:spcPts val="0"/>
              </a:spcAft>
              <a:buSzPts val="1400"/>
              <a:buChar char="-"/>
            </a:pPr>
            <a:r>
              <a:rPr lang="es"/>
              <a:t>App de ingreso de parámetros del usuario </a:t>
            </a:r>
            <a:endParaRPr/>
          </a:p>
          <a:p>
            <a:pPr indent="-317500" lvl="0" marL="457200" rtl="0" algn="l">
              <a:spcBef>
                <a:spcPts val="0"/>
              </a:spcBef>
              <a:spcAft>
                <a:spcPts val="0"/>
              </a:spcAft>
              <a:buSzPts val="1400"/>
              <a:buChar char="-"/>
            </a:pPr>
            <a:r>
              <a:rPr lang="es"/>
              <a:t>Login</a:t>
            </a:r>
            <a:endParaRPr/>
          </a:p>
          <a:p>
            <a:pPr indent="-317500" lvl="0" marL="457200" rtl="0" algn="l">
              <a:spcBef>
                <a:spcPts val="0"/>
              </a:spcBef>
              <a:spcAft>
                <a:spcPts val="0"/>
              </a:spcAft>
              <a:buSzPts val="1400"/>
              <a:buChar char="-"/>
            </a:pPr>
            <a:r>
              <a:rPr lang="es"/>
              <a:t>Componentes digitales de diseño</a:t>
            </a:r>
            <a:endParaRPr/>
          </a:p>
          <a:p>
            <a:pPr indent="-317500" lvl="0" marL="457200" rtl="0" algn="l">
              <a:spcBef>
                <a:spcPts val="0"/>
              </a:spcBef>
              <a:spcAft>
                <a:spcPts val="0"/>
              </a:spcAft>
              <a:buSzPts val="1400"/>
              <a:buChar char="-"/>
            </a:pPr>
            <a:r>
              <a:rPr lang="es"/>
              <a:t>App para las gráficas</a:t>
            </a:r>
            <a:endParaRPr/>
          </a:p>
          <a:p>
            <a:pPr indent="-317500" lvl="0" marL="457200" rtl="0" algn="l">
              <a:spcBef>
                <a:spcPts val="0"/>
              </a:spcBef>
              <a:spcAft>
                <a:spcPts val="0"/>
              </a:spcAft>
              <a:buSzPts val="1400"/>
              <a:buChar char="-"/>
            </a:pPr>
            <a:r>
              <a:rPr lang="es"/>
              <a:t>Aplicación web para ver resultados</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Prototipo</a:t>
            </a:r>
            <a:endParaRPr/>
          </a:p>
        </p:txBody>
      </p:sp>
      <p:pic>
        <p:nvPicPr>
          <p:cNvPr id="166" name="Google Shape;166;p28"/>
          <p:cNvPicPr preferRelativeResize="0"/>
          <p:nvPr/>
        </p:nvPicPr>
        <p:blipFill rotWithShape="1">
          <a:blip r:embed="rId3">
            <a:alphaModFix/>
          </a:blip>
          <a:srcRect b="19015" l="0" r="0" t="0"/>
          <a:stretch/>
        </p:blipFill>
        <p:spPr>
          <a:xfrm>
            <a:off x="4177100" y="1566900"/>
            <a:ext cx="2334550" cy="3362649"/>
          </a:xfrm>
          <a:prstGeom prst="rect">
            <a:avLst/>
          </a:prstGeom>
          <a:noFill/>
          <a:ln>
            <a:noFill/>
          </a:ln>
        </p:spPr>
      </p:pic>
      <p:pic>
        <p:nvPicPr>
          <p:cNvPr id="167" name="Google Shape;167;p28"/>
          <p:cNvPicPr preferRelativeResize="0"/>
          <p:nvPr/>
        </p:nvPicPr>
        <p:blipFill rotWithShape="1">
          <a:blip r:embed="rId4">
            <a:alphaModFix/>
          </a:blip>
          <a:srcRect b="23527" l="0" r="0" t="10439"/>
          <a:stretch/>
        </p:blipFill>
        <p:spPr>
          <a:xfrm>
            <a:off x="6593550" y="369925"/>
            <a:ext cx="2077175" cy="2439626"/>
          </a:xfrm>
          <a:prstGeom prst="rect">
            <a:avLst/>
          </a:prstGeom>
          <a:noFill/>
          <a:ln>
            <a:noFill/>
          </a:ln>
        </p:spPr>
      </p:pic>
      <p:sp>
        <p:nvSpPr>
          <p:cNvPr id="168" name="Google Shape;168;p28"/>
          <p:cNvSpPr txBox="1"/>
          <p:nvPr/>
        </p:nvSpPr>
        <p:spPr>
          <a:xfrm>
            <a:off x="493225" y="1691025"/>
            <a:ext cx="3522900" cy="27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latin typeface="Roboto"/>
                <a:ea typeface="Roboto"/>
                <a:cs typeface="Roboto"/>
                <a:sym typeface="Roboto"/>
              </a:rPr>
              <a:t>Fue diseñado partiendo de una </a:t>
            </a:r>
            <a:r>
              <a:rPr lang="es">
                <a:solidFill>
                  <a:schemeClr val="dk1"/>
                </a:solidFill>
                <a:latin typeface="Roboto"/>
                <a:ea typeface="Roboto"/>
                <a:cs typeface="Roboto"/>
                <a:sym typeface="Roboto"/>
              </a:rPr>
              <a:t>báscula</a:t>
            </a:r>
            <a:r>
              <a:rPr lang="es">
                <a:solidFill>
                  <a:schemeClr val="dk1"/>
                </a:solidFill>
                <a:latin typeface="Roboto"/>
                <a:ea typeface="Roboto"/>
                <a:cs typeface="Roboto"/>
                <a:sym typeface="Roboto"/>
              </a:rPr>
              <a:t> normal de uso comercial para detectar el peso de las persona. Luego de ser modificada se </a:t>
            </a:r>
            <a:r>
              <a:rPr lang="es">
                <a:solidFill>
                  <a:schemeClr val="dk1"/>
                </a:solidFill>
                <a:latin typeface="Roboto"/>
                <a:ea typeface="Roboto"/>
                <a:cs typeface="Roboto"/>
                <a:sym typeface="Roboto"/>
              </a:rPr>
              <a:t>conectó</a:t>
            </a:r>
            <a:r>
              <a:rPr lang="es">
                <a:solidFill>
                  <a:schemeClr val="dk1"/>
                </a:solidFill>
                <a:latin typeface="Roboto"/>
                <a:ea typeface="Roboto"/>
                <a:cs typeface="Roboto"/>
                <a:sym typeface="Roboto"/>
              </a:rPr>
              <a:t> a una placa arduino Mega, la cual obtiene los pulsos del peso que nos </a:t>
            </a:r>
            <a:r>
              <a:rPr lang="es">
                <a:solidFill>
                  <a:schemeClr val="dk1"/>
                </a:solidFill>
                <a:latin typeface="Roboto"/>
                <a:ea typeface="Roboto"/>
                <a:cs typeface="Roboto"/>
                <a:sym typeface="Roboto"/>
              </a:rPr>
              <a:t>envía</a:t>
            </a:r>
            <a:r>
              <a:rPr lang="es">
                <a:solidFill>
                  <a:schemeClr val="dk1"/>
                </a:solidFill>
                <a:latin typeface="Roboto"/>
                <a:ea typeface="Roboto"/>
                <a:cs typeface="Roboto"/>
                <a:sym typeface="Roboto"/>
              </a:rPr>
              <a:t> la báscula a kilogramos, toda esta información obtenida la enviamos por medio de un </a:t>
            </a:r>
            <a:r>
              <a:rPr lang="es">
                <a:solidFill>
                  <a:schemeClr val="dk1"/>
                </a:solidFill>
                <a:latin typeface="Roboto"/>
                <a:ea typeface="Roboto"/>
                <a:cs typeface="Roboto"/>
                <a:sym typeface="Roboto"/>
              </a:rPr>
              <a:t>módulo</a:t>
            </a:r>
            <a:r>
              <a:rPr lang="es">
                <a:solidFill>
                  <a:schemeClr val="dk1"/>
                </a:solidFill>
                <a:latin typeface="Roboto"/>
                <a:ea typeface="Roboto"/>
                <a:cs typeface="Roboto"/>
                <a:sym typeface="Roboto"/>
              </a:rPr>
              <a:t> Bluetooth HC-05, el cual lo utilizamos como esclavo, y de esta manera alimentamos la base de datos con los datos del usuario.</a:t>
            </a:r>
            <a:endParaRPr>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solidFill>
                  <a:srgbClr val="0D1117"/>
                </a:solidFill>
              </a:rPr>
              <a:t>Sensores</a:t>
            </a:r>
            <a:endParaRPr>
              <a:solidFill>
                <a:srgbClr val="0D1117"/>
              </a:solidFill>
            </a:endParaRPr>
          </a:p>
        </p:txBody>
      </p:sp>
      <p:sp>
        <p:nvSpPr>
          <p:cNvPr id="174" name="Google Shape;174;p29"/>
          <p:cNvSpPr txBox="1"/>
          <p:nvPr>
            <p:ph idx="1" type="body"/>
          </p:nvPr>
        </p:nvSpPr>
        <p:spPr>
          <a:xfrm>
            <a:off x="1889850" y="1409175"/>
            <a:ext cx="5364300" cy="6861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Clr>
                <a:srgbClr val="0D1117"/>
              </a:buClr>
              <a:buSzPct val="100000"/>
              <a:buChar char="●"/>
            </a:pPr>
            <a:r>
              <a:rPr lang="es" sz="4800">
                <a:solidFill>
                  <a:srgbClr val="0D1117"/>
                </a:solidFill>
              </a:rPr>
              <a:t>Celda de Carga: se utilizan cuatro, estos ya vienen integrados a la </a:t>
            </a:r>
            <a:r>
              <a:rPr lang="es" sz="4800">
                <a:solidFill>
                  <a:srgbClr val="0D1117"/>
                </a:solidFill>
              </a:rPr>
              <a:t>báscula</a:t>
            </a:r>
            <a:r>
              <a:rPr lang="es" sz="4800">
                <a:solidFill>
                  <a:srgbClr val="0D1117"/>
                </a:solidFill>
              </a:rPr>
              <a:t> utilizada.</a:t>
            </a:r>
            <a:endParaRPr sz="4800">
              <a:solidFill>
                <a:srgbClr val="0D1117"/>
              </a:solidFill>
            </a:endParaRPr>
          </a:p>
          <a:p>
            <a:pPr indent="0" lvl="0" marL="0" rtl="0" algn="ctr">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75" name="Google Shape;175;p29"/>
          <p:cNvGraphicFramePr/>
          <p:nvPr/>
        </p:nvGraphicFramePr>
        <p:xfrm>
          <a:off x="2134075" y="2231000"/>
          <a:ext cx="3000000" cy="3000000"/>
        </p:xfrm>
        <a:graphic>
          <a:graphicData uri="http://schemas.openxmlformats.org/drawingml/2006/table">
            <a:tbl>
              <a:tblPr>
                <a:noFill/>
                <a:tableStyleId>{9A2CEAC6-0455-4374-9F06-73F69759A6B0}</a:tableStyleId>
              </a:tblPr>
              <a:tblGrid>
                <a:gridCol w="940600"/>
                <a:gridCol w="923150"/>
                <a:gridCol w="1236675"/>
                <a:gridCol w="1062500"/>
                <a:gridCol w="870900"/>
              </a:tblGrid>
              <a:tr h="559100">
                <a:tc>
                  <a:txBody>
                    <a:bodyPr/>
                    <a:lstStyle/>
                    <a:p>
                      <a:pPr indent="0" lvl="0" marL="0" rtl="0" algn="ctr">
                        <a:lnSpc>
                          <a:spcPct val="115000"/>
                        </a:lnSpc>
                        <a:spcBef>
                          <a:spcPts val="1200"/>
                        </a:spcBef>
                        <a:spcAft>
                          <a:spcPts val="0"/>
                        </a:spcAft>
                        <a:buNone/>
                      </a:pPr>
                      <a:r>
                        <a:rPr lang="es" sz="1000"/>
                        <a:t>Tamaño</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Lectura</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Instalación</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Rango de Medición</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Unidad de Medida</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09750">
                <a:tc>
                  <a:txBody>
                    <a:bodyPr/>
                    <a:lstStyle/>
                    <a:p>
                      <a:pPr indent="0" lvl="0" marL="0" rtl="0" algn="ctr">
                        <a:lnSpc>
                          <a:spcPct val="115000"/>
                        </a:lnSpc>
                        <a:spcBef>
                          <a:spcPts val="1200"/>
                        </a:spcBef>
                        <a:spcAft>
                          <a:spcPts val="0"/>
                        </a:spcAft>
                        <a:buNone/>
                      </a:pPr>
                      <a:r>
                        <a:rPr lang="es" sz="1000"/>
                        <a:t>2x2x0.5 cm</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Presión</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Asiento</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Kg</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1665825">
                <a:tc gridSpan="5">
                  <a:txBody>
                    <a:bodyPr/>
                    <a:lstStyle/>
                    <a:p>
                      <a:pPr indent="-228600" lvl="0" marL="0" rtl="0" algn="l">
                        <a:lnSpc>
                          <a:spcPct val="115000"/>
                        </a:lnSpc>
                        <a:spcBef>
                          <a:spcPts val="1200"/>
                        </a:spcBef>
                        <a:spcAft>
                          <a:spcPts val="0"/>
                        </a:spcAft>
                        <a:buNone/>
                      </a:pPr>
                      <a:r>
                        <a:rPr lang="es" sz="1000"/>
                        <a:t>        </a:t>
                      </a:r>
                      <a:r>
                        <a:rPr lang="es" sz="1000"/>
                        <a:t>·</a:t>
                      </a:r>
                      <a:r>
                        <a:rPr lang="es" sz="700">
                          <a:latin typeface="Times New Roman"/>
                          <a:ea typeface="Times New Roman"/>
                          <a:cs typeface="Times New Roman"/>
                          <a:sym typeface="Times New Roman"/>
                        </a:rPr>
                        <a:t>       </a:t>
                      </a:r>
                      <a:r>
                        <a:rPr lang="es" sz="700">
                          <a:uFill>
                            <a:noFill/>
                          </a:uFill>
                          <a:latin typeface="Times New Roman"/>
                          <a:ea typeface="Times New Roman"/>
                          <a:cs typeface="Times New Roman"/>
                          <a:sym typeface="Times New Roman"/>
                          <a:hlinkClick r:id="rId3"/>
                        </a:rPr>
                        <a:t> </a:t>
                      </a:r>
                      <a:r>
                        <a:rPr lang="es" sz="1000" u="sng">
                          <a:solidFill>
                            <a:schemeClr val="hlink"/>
                          </a:solidFill>
                          <a:hlinkClick r:id="rId4"/>
                        </a:rPr>
                        <a:t>https://www.recasa.com.gt/celda-de-carga-de-compresion-compacta</a:t>
                      </a:r>
                      <a:endParaRPr sz="1000" u="sng">
                        <a:solidFill>
                          <a:schemeClr val="hlink"/>
                        </a:solidFill>
                      </a:endParaRPr>
                    </a:p>
                    <a:p>
                      <a:pPr indent="-228600" lvl="0" marL="0" rtl="0" algn="l">
                        <a:lnSpc>
                          <a:spcPct val="115000"/>
                        </a:lnSpc>
                        <a:spcBef>
                          <a:spcPts val="1200"/>
                        </a:spcBef>
                        <a:spcAft>
                          <a:spcPts val="0"/>
                        </a:spcAft>
                        <a:buNone/>
                      </a:pPr>
                      <a:r>
                        <a:rPr lang="es" sz="700">
                          <a:latin typeface="Times New Roman"/>
                          <a:ea typeface="Times New Roman"/>
                          <a:cs typeface="Times New Roman"/>
                          <a:sym typeface="Times New Roman"/>
                        </a:rPr>
                        <a:t>       </a:t>
                      </a:r>
                      <a:r>
                        <a:rPr lang="es" sz="1000"/>
                        <a:t> </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hMerge="1"/>
                <a:tc hMerge="1"/>
                <a:tc hMerge="1"/>
                <a:tc hMerge="1"/>
              </a:tr>
            </a:tbl>
          </a:graphicData>
        </a:graphic>
      </p:graphicFrame>
      <p:pic>
        <p:nvPicPr>
          <p:cNvPr id="176" name="Google Shape;176;p29"/>
          <p:cNvPicPr preferRelativeResize="0"/>
          <p:nvPr/>
        </p:nvPicPr>
        <p:blipFill>
          <a:blip r:embed="rId5">
            <a:alphaModFix/>
          </a:blip>
          <a:stretch>
            <a:fillRect/>
          </a:stretch>
        </p:blipFill>
        <p:spPr>
          <a:xfrm>
            <a:off x="4190025" y="3692556"/>
            <a:ext cx="1352725" cy="10665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30"/>
          <p:cNvSpPr txBox="1"/>
          <p:nvPr>
            <p:ph idx="1" type="body"/>
          </p:nvPr>
        </p:nvSpPr>
        <p:spPr>
          <a:xfrm>
            <a:off x="484775" y="380100"/>
            <a:ext cx="4632300" cy="7383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0D1117"/>
              </a:buClr>
              <a:buSzPts val="1400"/>
              <a:buChar char="●"/>
            </a:pPr>
            <a:r>
              <a:rPr lang="es">
                <a:solidFill>
                  <a:srgbClr val="0D1117"/>
                </a:solidFill>
              </a:rPr>
              <a:t>Ultrasónico</a:t>
            </a:r>
            <a:r>
              <a:rPr lang="es">
                <a:solidFill>
                  <a:srgbClr val="0D1117"/>
                </a:solidFill>
              </a:rPr>
              <a:t>: lo utilizamos para detectar si hay alguien sentado para que el programa funcione.</a:t>
            </a:r>
            <a:endParaRPr>
              <a:solidFill>
                <a:srgbClr val="0D1117"/>
              </a:solidFill>
            </a:endParaRPr>
          </a:p>
        </p:txBody>
      </p:sp>
      <p:graphicFrame>
        <p:nvGraphicFramePr>
          <p:cNvPr id="182" name="Google Shape;182;p30"/>
          <p:cNvGraphicFramePr/>
          <p:nvPr/>
        </p:nvGraphicFramePr>
        <p:xfrm>
          <a:off x="1530750" y="1623225"/>
          <a:ext cx="3000000" cy="3000000"/>
        </p:xfrm>
        <a:graphic>
          <a:graphicData uri="http://schemas.openxmlformats.org/drawingml/2006/table">
            <a:tbl>
              <a:tblPr>
                <a:noFill/>
                <a:tableStyleId>{9A2CEAC6-0455-4374-9F06-73F69759A6B0}</a:tableStyleId>
              </a:tblPr>
              <a:tblGrid>
                <a:gridCol w="1033400"/>
                <a:gridCol w="749500"/>
                <a:gridCol w="851725"/>
                <a:gridCol w="1760200"/>
                <a:gridCol w="1553575"/>
              </a:tblGrid>
              <a:tr h="200025">
                <a:tc>
                  <a:txBody>
                    <a:bodyPr/>
                    <a:lstStyle/>
                    <a:p>
                      <a:pPr indent="0" lvl="0" marL="0" rtl="0" algn="ctr">
                        <a:lnSpc>
                          <a:spcPct val="115000"/>
                        </a:lnSpc>
                        <a:spcBef>
                          <a:spcPts val="1200"/>
                        </a:spcBef>
                        <a:spcAft>
                          <a:spcPts val="0"/>
                        </a:spcAft>
                        <a:buNone/>
                      </a:pPr>
                      <a:r>
                        <a:rPr lang="es" sz="1000"/>
                        <a:t>Tamaño</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Lectura</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Instalación</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Rango de Medición</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Unidad de Medida</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409575">
                <a:tc>
                  <a:txBody>
                    <a:bodyPr/>
                    <a:lstStyle/>
                    <a:p>
                      <a:pPr indent="0" lvl="0" marL="0" rtl="0" algn="ctr">
                        <a:lnSpc>
                          <a:spcPct val="115000"/>
                        </a:lnSpc>
                        <a:spcBef>
                          <a:spcPts val="1200"/>
                        </a:spcBef>
                        <a:spcAft>
                          <a:spcPts val="0"/>
                        </a:spcAft>
                        <a:buNone/>
                      </a:pPr>
                      <a:r>
                        <a:rPr lang="es" sz="1000"/>
                        <a:t>43x20x17 mm</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Distancia</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Asiento</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s" sz="1000"/>
                        <a:t>Cm</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228850">
                <a:tc gridSpan="5">
                  <a:txBody>
                    <a:bodyPr/>
                    <a:lstStyle/>
                    <a:p>
                      <a:pPr indent="-228600" lvl="0" marL="0" rtl="0" algn="l">
                        <a:lnSpc>
                          <a:spcPct val="115000"/>
                        </a:lnSpc>
                        <a:spcBef>
                          <a:spcPts val="1200"/>
                        </a:spcBef>
                        <a:spcAft>
                          <a:spcPts val="0"/>
                        </a:spcAft>
                        <a:buNone/>
                      </a:pPr>
                      <a:r>
                        <a:rPr lang="es" sz="1000"/>
                        <a:t>     </a:t>
                      </a:r>
                      <a:r>
                        <a:rPr lang="es" sz="1000"/>
                        <a:t>·</a:t>
                      </a:r>
                      <a:r>
                        <a:rPr lang="es" sz="700">
                          <a:latin typeface="Times New Roman"/>
                          <a:ea typeface="Times New Roman"/>
                          <a:cs typeface="Times New Roman"/>
                          <a:sym typeface="Times New Roman"/>
                        </a:rPr>
                        <a:t>       </a:t>
                      </a:r>
                      <a:r>
                        <a:rPr lang="es" sz="700">
                          <a:uFill>
                            <a:noFill/>
                          </a:uFill>
                          <a:latin typeface="Times New Roman"/>
                          <a:ea typeface="Times New Roman"/>
                          <a:cs typeface="Times New Roman"/>
                          <a:sym typeface="Times New Roman"/>
                          <a:hlinkClick r:id="rId3"/>
                        </a:rPr>
                        <a:t> </a:t>
                      </a:r>
                      <a:r>
                        <a:rPr lang="es" sz="1000" u="sng">
                          <a:solidFill>
                            <a:schemeClr val="hlink"/>
                          </a:solidFill>
                          <a:hlinkClick r:id="rId4"/>
                        </a:rPr>
                        <a:t>https://laelectronica.com.gt/modulo-sensor-ultrasonico-hc-sr04?search=ultrasonico&amp;description=true</a:t>
                      </a:r>
                      <a:endParaRPr sz="1000" u="sng">
                        <a:solidFill>
                          <a:schemeClr val="hlink"/>
                        </a:solidFill>
                      </a:endParaRPr>
                    </a:p>
                    <a:p>
                      <a:pPr indent="-228600" lvl="0" marL="0" rtl="0" algn="ctr">
                        <a:lnSpc>
                          <a:spcPct val="115000"/>
                        </a:lnSpc>
                        <a:spcBef>
                          <a:spcPts val="1200"/>
                        </a:spcBef>
                        <a:spcAft>
                          <a:spcPts val="0"/>
                        </a:spcAft>
                        <a:buNone/>
                      </a:pPr>
                      <a:r>
                        <a:t/>
                      </a:r>
                      <a:endParaRPr sz="700">
                        <a:latin typeface="Times New Roman"/>
                        <a:ea typeface="Times New Roman"/>
                        <a:cs typeface="Times New Roman"/>
                        <a:sym typeface="Times New Roman"/>
                      </a:endParaRPr>
                    </a:p>
                    <a:p>
                      <a:pPr indent="-228600" lvl="0" marL="0" rtl="0" algn="ctr">
                        <a:lnSpc>
                          <a:spcPct val="115000"/>
                        </a:lnSpc>
                        <a:spcBef>
                          <a:spcPts val="1200"/>
                        </a:spcBef>
                        <a:spcAft>
                          <a:spcPts val="0"/>
                        </a:spcAft>
                        <a:buNone/>
                      </a:pPr>
                      <a:r>
                        <a:t/>
                      </a:r>
                      <a:endParaRPr sz="700">
                        <a:latin typeface="Times New Roman"/>
                        <a:ea typeface="Times New Roman"/>
                        <a:cs typeface="Times New Roman"/>
                        <a:sym typeface="Times New Roman"/>
                      </a:endParaRPr>
                    </a:p>
                    <a:p>
                      <a:pPr indent="-228600" lvl="0" marL="0" rtl="0" algn="ctr">
                        <a:lnSpc>
                          <a:spcPct val="115000"/>
                        </a:lnSpc>
                        <a:spcBef>
                          <a:spcPts val="1200"/>
                        </a:spcBef>
                        <a:spcAft>
                          <a:spcPts val="0"/>
                        </a:spcAft>
                        <a:buNone/>
                      </a:pPr>
                      <a:r>
                        <a:t/>
                      </a:r>
                      <a:endParaRPr sz="700">
                        <a:latin typeface="Times New Roman"/>
                        <a:ea typeface="Times New Roman"/>
                        <a:cs typeface="Times New Roman"/>
                        <a:sym typeface="Times New Roman"/>
                      </a:endParaRPr>
                    </a:p>
                    <a:p>
                      <a:pPr indent="-228600" lvl="0" marL="0" rtl="0" algn="l">
                        <a:lnSpc>
                          <a:spcPct val="115000"/>
                        </a:lnSpc>
                        <a:spcBef>
                          <a:spcPts val="1200"/>
                        </a:spcBef>
                        <a:spcAft>
                          <a:spcPts val="0"/>
                        </a:spcAft>
                        <a:buNone/>
                      </a:pPr>
                      <a:r>
                        <a:rPr lang="es" sz="1000"/>
                        <a:t>        </a:t>
                      </a:r>
                      <a:r>
                        <a:rPr lang="es" sz="1000"/>
                        <a:t>·</a:t>
                      </a:r>
                      <a:r>
                        <a:rPr lang="es" sz="700">
                          <a:latin typeface="Times New Roman"/>
                          <a:ea typeface="Times New Roman"/>
                          <a:cs typeface="Times New Roman"/>
                          <a:sym typeface="Times New Roman"/>
                        </a:rPr>
                        <a:t>        </a:t>
                      </a:r>
                      <a:r>
                        <a:rPr lang="es" sz="1000"/>
                        <a:t>Q29.00</a:t>
                      </a:r>
                      <a:endParaRPr sz="1000"/>
                    </a:p>
                    <a:p>
                      <a:pPr indent="0" lvl="0" marL="0" rtl="0" algn="ctr">
                        <a:lnSpc>
                          <a:spcPct val="115000"/>
                        </a:lnSpc>
                        <a:spcBef>
                          <a:spcPts val="1200"/>
                        </a:spcBef>
                        <a:spcAft>
                          <a:spcPts val="0"/>
                        </a:spcAft>
                        <a:buNone/>
                      </a:pPr>
                      <a:r>
                        <a:rPr lang="es" sz="1000"/>
                        <a:t> </a:t>
                      </a:r>
                      <a:endParaRPr sz="1000"/>
                    </a:p>
                  </a:txBody>
                  <a:tcPr marT="19050" marB="19050" marR="28575" marL="2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hMerge="1"/>
                <a:tc hMerge="1"/>
                <a:tc hMerge="1"/>
                <a:tc hMerge="1"/>
              </a:tr>
            </a:tbl>
          </a:graphicData>
        </a:graphic>
      </p:graphicFrame>
      <p:pic>
        <p:nvPicPr>
          <p:cNvPr id="183" name="Google Shape;183;p30"/>
          <p:cNvPicPr preferRelativeResize="0"/>
          <p:nvPr/>
        </p:nvPicPr>
        <p:blipFill>
          <a:blip r:embed="rId5">
            <a:alphaModFix/>
          </a:blip>
          <a:stretch>
            <a:fillRect/>
          </a:stretch>
        </p:blipFill>
        <p:spPr>
          <a:xfrm>
            <a:off x="3802250" y="2761175"/>
            <a:ext cx="1539501" cy="153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Aplicación</a:t>
            </a:r>
            <a:endParaRPr/>
          </a:p>
        </p:txBody>
      </p:sp>
      <p:sp>
        <p:nvSpPr>
          <p:cNvPr id="189" name="Google Shape;189;p31"/>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Se utilizó el framework Angular para realizar la interfaz gráfica y así poder conectarse con NodeJs, en donde se realizó la conexión con la base de datos alojada en Azure, y los datos recibidos de Arduino.</a:t>
            </a:r>
            <a:endParaRPr/>
          </a:p>
          <a:p>
            <a:pPr indent="0" lvl="0" marL="0" rtl="0" algn="l">
              <a:spcBef>
                <a:spcPts val="1200"/>
              </a:spcBef>
              <a:spcAft>
                <a:spcPts val="1200"/>
              </a:spcAft>
              <a:buNone/>
            </a:pPr>
            <a:r>
              <a:rPr lang="es"/>
              <a:t>También se utilizó Firebase para el manejo de los usuarios al momento del login y obtener algunos datos de los mismos.</a:t>
            </a:r>
            <a:endParaRPr/>
          </a:p>
        </p:txBody>
      </p:sp>
      <p:pic>
        <p:nvPicPr>
          <p:cNvPr id="190" name="Google Shape;190;p31"/>
          <p:cNvPicPr preferRelativeResize="0"/>
          <p:nvPr/>
        </p:nvPicPr>
        <p:blipFill>
          <a:blip r:embed="rId3">
            <a:alphaModFix/>
          </a:blip>
          <a:stretch>
            <a:fillRect/>
          </a:stretch>
        </p:blipFill>
        <p:spPr>
          <a:xfrm>
            <a:off x="5204725" y="306400"/>
            <a:ext cx="1317975" cy="1400000"/>
          </a:xfrm>
          <a:prstGeom prst="rect">
            <a:avLst/>
          </a:prstGeom>
          <a:noFill/>
          <a:ln>
            <a:noFill/>
          </a:ln>
        </p:spPr>
      </p:pic>
      <p:pic>
        <p:nvPicPr>
          <p:cNvPr id="191" name="Google Shape;191;p31"/>
          <p:cNvPicPr preferRelativeResize="0"/>
          <p:nvPr/>
        </p:nvPicPr>
        <p:blipFill>
          <a:blip r:embed="rId4">
            <a:alphaModFix/>
          </a:blip>
          <a:stretch>
            <a:fillRect/>
          </a:stretch>
        </p:blipFill>
        <p:spPr>
          <a:xfrm>
            <a:off x="4846900" y="1935471"/>
            <a:ext cx="1256000" cy="1724076"/>
          </a:xfrm>
          <a:prstGeom prst="rect">
            <a:avLst/>
          </a:prstGeom>
          <a:noFill/>
          <a:ln>
            <a:noFill/>
          </a:ln>
        </p:spPr>
      </p:pic>
      <p:pic>
        <p:nvPicPr>
          <p:cNvPr id="192" name="Google Shape;192;p31"/>
          <p:cNvPicPr preferRelativeResize="0"/>
          <p:nvPr/>
        </p:nvPicPr>
        <p:blipFill>
          <a:blip r:embed="rId5">
            <a:alphaModFix/>
          </a:blip>
          <a:stretch>
            <a:fillRect/>
          </a:stretch>
        </p:blipFill>
        <p:spPr>
          <a:xfrm>
            <a:off x="5825450" y="3844822"/>
            <a:ext cx="2930649" cy="847450"/>
          </a:xfrm>
          <a:prstGeom prst="rect">
            <a:avLst/>
          </a:prstGeom>
          <a:noFill/>
          <a:ln>
            <a:noFill/>
          </a:ln>
        </p:spPr>
      </p:pic>
      <p:pic>
        <p:nvPicPr>
          <p:cNvPr id="193" name="Google Shape;193;p31"/>
          <p:cNvPicPr preferRelativeResize="0"/>
          <p:nvPr/>
        </p:nvPicPr>
        <p:blipFill>
          <a:blip r:embed="rId6">
            <a:alphaModFix/>
          </a:blip>
          <a:stretch>
            <a:fillRect/>
          </a:stretch>
        </p:blipFill>
        <p:spPr>
          <a:xfrm>
            <a:off x="6737100" y="1547925"/>
            <a:ext cx="2103024" cy="128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Descripción del Problema</a:t>
            </a:r>
            <a:endParaRPr/>
          </a:p>
        </p:txBody>
      </p:sp>
      <p:sp>
        <p:nvSpPr>
          <p:cNvPr id="71" name="Google Shape;71;p14"/>
          <p:cNvSpPr txBox="1"/>
          <p:nvPr>
            <p:ph idx="1" type="body"/>
          </p:nvPr>
        </p:nvSpPr>
        <p:spPr>
          <a:xfrm>
            <a:off x="4572000" y="1468825"/>
            <a:ext cx="4184100" cy="30789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s"/>
              <a:t>Con el paso de la pandemia a nivel mundial la </a:t>
            </a:r>
            <a:r>
              <a:rPr lang="es"/>
              <a:t>mayoría</a:t>
            </a:r>
            <a:r>
              <a:rPr lang="es"/>
              <a:t> de trabajos presenciales se convirtieron en Home Office (Trabajo en Casa), por esta simple </a:t>
            </a:r>
            <a:r>
              <a:rPr lang="es"/>
              <a:t>razón</a:t>
            </a:r>
            <a:r>
              <a:rPr lang="es"/>
              <a:t> se pasa mayor tiempo sentado realizan los trabajos y esto conlleva a que la salud se ve muy afectada por el hecho de que no existe </a:t>
            </a:r>
            <a:r>
              <a:rPr lang="es"/>
              <a:t>movimiento</a:t>
            </a:r>
            <a:r>
              <a:rPr lang="es"/>
              <a:t> en el cuerpo </a:t>
            </a:r>
            <a:r>
              <a:rPr lang="es"/>
              <a:t>más</a:t>
            </a:r>
            <a:r>
              <a:rPr lang="es"/>
              <a:t> que el del tronco superior del cuerpo, por parte de los brazos.</a:t>
            </a:r>
            <a:endParaRPr/>
          </a:p>
        </p:txBody>
      </p:sp>
      <p:pic>
        <p:nvPicPr>
          <p:cNvPr id="72" name="Google Shape;72;p14"/>
          <p:cNvPicPr preferRelativeResize="0"/>
          <p:nvPr/>
        </p:nvPicPr>
        <p:blipFill>
          <a:blip r:embed="rId3">
            <a:alphaModFix/>
          </a:blip>
          <a:stretch>
            <a:fillRect/>
          </a:stretch>
        </p:blipFill>
        <p:spPr>
          <a:xfrm>
            <a:off x="1043225" y="2121298"/>
            <a:ext cx="3155874" cy="1773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Conectividad</a:t>
            </a:r>
            <a:endParaRPr/>
          </a:p>
        </p:txBody>
      </p:sp>
      <p:sp>
        <p:nvSpPr>
          <p:cNvPr id="199" name="Google Shape;199;p32"/>
          <p:cNvSpPr txBox="1"/>
          <p:nvPr>
            <p:ph idx="1" type="body"/>
          </p:nvPr>
        </p:nvSpPr>
        <p:spPr>
          <a:xfrm>
            <a:off x="4421375" y="1144125"/>
            <a:ext cx="3999900" cy="1636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La conexión de la silla a la base de datos se realiza mediante el uso de un </a:t>
            </a:r>
            <a:r>
              <a:rPr lang="es"/>
              <a:t>módulo</a:t>
            </a:r>
            <a:r>
              <a:rPr lang="es"/>
              <a:t> Bluetooth, el cual </a:t>
            </a:r>
            <a:r>
              <a:rPr lang="es"/>
              <a:t>envía</a:t>
            </a:r>
            <a:r>
              <a:rPr lang="es"/>
              <a:t> un json con los datos recabados de la silla y los </a:t>
            </a:r>
            <a:r>
              <a:rPr lang="es"/>
              <a:t>envía</a:t>
            </a:r>
            <a:r>
              <a:rPr lang="es"/>
              <a:t> a una Api de Node js, la Api </a:t>
            </a:r>
            <a:r>
              <a:rPr lang="es"/>
              <a:t>está</a:t>
            </a:r>
            <a:r>
              <a:rPr lang="es"/>
              <a:t> conectada con la base de datos y guarda los datos obtenidos.</a:t>
            </a:r>
            <a:endParaRPr/>
          </a:p>
        </p:txBody>
      </p:sp>
      <p:pic>
        <p:nvPicPr>
          <p:cNvPr id="200" name="Google Shape;200;p32"/>
          <p:cNvPicPr preferRelativeResize="0"/>
          <p:nvPr/>
        </p:nvPicPr>
        <p:blipFill>
          <a:blip r:embed="rId3">
            <a:alphaModFix/>
          </a:blip>
          <a:stretch>
            <a:fillRect/>
          </a:stretch>
        </p:blipFill>
        <p:spPr>
          <a:xfrm>
            <a:off x="854323" y="1416525"/>
            <a:ext cx="3107800" cy="3107775"/>
          </a:xfrm>
          <a:prstGeom prst="rect">
            <a:avLst/>
          </a:prstGeom>
          <a:noFill/>
          <a:ln>
            <a:noFill/>
          </a:ln>
        </p:spPr>
      </p:pic>
      <p:pic>
        <p:nvPicPr>
          <p:cNvPr id="201" name="Google Shape;201;p32"/>
          <p:cNvPicPr preferRelativeResize="0"/>
          <p:nvPr/>
        </p:nvPicPr>
        <p:blipFill>
          <a:blip r:embed="rId4">
            <a:alphaModFix/>
          </a:blip>
          <a:stretch>
            <a:fillRect/>
          </a:stretch>
        </p:blipFill>
        <p:spPr>
          <a:xfrm>
            <a:off x="4535775" y="2863275"/>
            <a:ext cx="3471374" cy="196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Entorno de Uso</a:t>
            </a:r>
            <a:endParaRPr/>
          </a:p>
        </p:txBody>
      </p:sp>
      <p:sp>
        <p:nvSpPr>
          <p:cNvPr id="207" name="Google Shape;207;p33"/>
          <p:cNvSpPr txBox="1"/>
          <p:nvPr>
            <p:ph idx="1" type="body"/>
          </p:nvPr>
        </p:nvSpPr>
        <p:spPr>
          <a:xfrm>
            <a:off x="387900" y="1903775"/>
            <a:ext cx="3999900" cy="15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La silla fue diseñada para poder ser utilizada tanto en casa como en oficina, y puede en la </a:t>
            </a:r>
            <a:r>
              <a:rPr lang="es"/>
              <a:t>aplicación</a:t>
            </a:r>
            <a:r>
              <a:rPr lang="es"/>
              <a:t> se puede dar información de que se </a:t>
            </a:r>
            <a:r>
              <a:rPr lang="es"/>
              <a:t>está</a:t>
            </a:r>
            <a:r>
              <a:rPr lang="es"/>
              <a:t> realizando al momento en que se utiliza la silla.</a:t>
            </a:r>
            <a:endParaRPr/>
          </a:p>
        </p:txBody>
      </p:sp>
      <p:pic>
        <p:nvPicPr>
          <p:cNvPr id="208" name="Google Shape;208;p33"/>
          <p:cNvPicPr preferRelativeResize="0"/>
          <p:nvPr/>
        </p:nvPicPr>
        <p:blipFill>
          <a:blip r:embed="rId3">
            <a:alphaModFix/>
          </a:blip>
          <a:stretch>
            <a:fillRect/>
          </a:stretch>
        </p:blipFill>
        <p:spPr>
          <a:xfrm>
            <a:off x="5583875" y="649800"/>
            <a:ext cx="2801475" cy="2183775"/>
          </a:xfrm>
          <a:prstGeom prst="rect">
            <a:avLst/>
          </a:prstGeom>
          <a:noFill/>
          <a:ln>
            <a:noFill/>
          </a:ln>
        </p:spPr>
      </p:pic>
      <p:pic>
        <p:nvPicPr>
          <p:cNvPr id="209" name="Google Shape;209;p33"/>
          <p:cNvPicPr preferRelativeResize="0"/>
          <p:nvPr/>
        </p:nvPicPr>
        <p:blipFill>
          <a:blip r:embed="rId4">
            <a:alphaModFix/>
          </a:blip>
          <a:stretch>
            <a:fillRect/>
          </a:stretch>
        </p:blipFill>
        <p:spPr>
          <a:xfrm>
            <a:off x="5042225" y="2968350"/>
            <a:ext cx="3561734" cy="2005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Tamaño del Objeto</a:t>
            </a:r>
            <a:endParaRPr/>
          </a:p>
        </p:txBody>
      </p:sp>
      <p:sp>
        <p:nvSpPr>
          <p:cNvPr id="215" name="Google Shape;215;p34"/>
          <p:cNvSpPr txBox="1"/>
          <p:nvPr>
            <p:ph idx="2" type="body"/>
          </p:nvPr>
        </p:nvSpPr>
        <p:spPr>
          <a:xfrm>
            <a:off x="4756200" y="1489825"/>
            <a:ext cx="3999900" cy="897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Puede ser una silla de tamaño </a:t>
            </a:r>
            <a:r>
              <a:rPr lang="es"/>
              <a:t>estándar o del tamaño de un cojín que se pueda colocar en una silla.</a:t>
            </a:r>
            <a:endParaRPr/>
          </a:p>
        </p:txBody>
      </p:sp>
      <p:pic>
        <p:nvPicPr>
          <p:cNvPr id="216" name="Google Shape;216;p34"/>
          <p:cNvPicPr preferRelativeResize="0"/>
          <p:nvPr/>
        </p:nvPicPr>
        <p:blipFill>
          <a:blip r:embed="rId3">
            <a:alphaModFix/>
          </a:blip>
          <a:stretch>
            <a:fillRect/>
          </a:stretch>
        </p:blipFill>
        <p:spPr>
          <a:xfrm>
            <a:off x="6860950" y="2571750"/>
            <a:ext cx="1752650" cy="2212175"/>
          </a:xfrm>
          <a:prstGeom prst="rect">
            <a:avLst/>
          </a:prstGeom>
          <a:noFill/>
          <a:ln>
            <a:noFill/>
          </a:ln>
        </p:spPr>
      </p:pic>
      <p:pic>
        <p:nvPicPr>
          <p:cNvPr id="217" name="Google Shape;217;p34"/>
          <p:cNvPicPr preferRelativeResize="0"/>
          <p:nvPr/>
        </p:nvPicPr>
        <p:blipFill>
          <a:blip r:embed="rId4">
            <a:alphaModFix/>
          </a:blip>
          <a:stretch>
            <a:fillRect/>
          </a:stretch>
        </p:blipFill>
        <p:spPr>
          <a:xfrm>
            <a:off x="441200" y="1489825"/>
            <a:ext cx="2419350" cy="2419350"/>
          </a:xfrm>
          <a:prstGeom prst="rect">
            <a:avLst/>
          </a:prstGeom>
          <a:noFill/>
          <a:ln>
            <a:noFill/>
          </a:ln>
        </p:spPr>
      </p:pic>
      <p:pic>
        <p:nvPicPr>
          <p:cNvPr id="218" name="Google Shape;218;p34"/>
          <p:cNvPicPr preferRelativeResize="0"/>
          <p:nvPr/>
        </p:nvPicPr>
        <p:blipFill>
          <a:blip r:embed="rId5">
            <a:alphaModFix/>
          </a:blip>
          <a:stretch>
            <a:fillRect/>
          </a:stretch>
        </p:blipFill>
        <p:spPr>
          <a:xfrm>
            <a:off x="3201575" y="2950444"/>
            <a:ext cx="3097325" cy="125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Analitica</a:t>
            </a:r>
            <a:endParaRPr/>
          </a:p>
        </p:txBody>
      </p:sp>
      <p:sp>
        <p:nvSpPr>
          <p:cNvPr id="224" name="Google Shape;224;p3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Se obtienen los datos que cada uno de los sensores recaba en el momento que se ejecutan, uno de los sensores (celda de carga) por sus librerías ya entrega los datos convertidos a la información requerida, en cambio el ultrasónico al momento de obtener los datos estos entran a una </a:t>
            </a:r>
            <a:r>
              <a:rPr lang="es"/>
              <a:t>fórmula</a:t>
            </a:r>
            <a:r>
              <a:rPr lang="es"/>
              <a:t> para pasar de datos de voltaje a datos de distancia.</a:t>
            </a:r>
            <a:endParaRPr/>
          </a:p>
          <a:p>
            <a:pPr indent="0" lvl="0" marL="0" rtl="0" algn="l">
              <a:spcBef>
                <a:spcPts val="0"/>
              </a:spcBef>
              <a:spcAft>
                <a:spcPts val="1200"/>
              </a:spcAft>
              <a:buNone/>
            </a:pPr>
            <a:r>
              <a:t/>
            </a:r>
            <a:endParaRPr/>
          </a:p>
        </p:txBody>
      </p:sp>
      <p:sp>
        <p:nvSpPr>
          <p:cNvPr id="225" name="Google Shape;225;p35"/>
          <p:cNvSpPr txBox="1"/>
          <p:nvPr>
            <p:ph idx="2" type="body"/>
          </p:nvPr>
        </p:nvSpPr>
        <p:spPr>
          <a:xfrm>
            <a:off x="5372500" y="458025"/>
            <a:ext cx="3383700" cy="4110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1525"/>
              <a:t>Celda de Carga</a:t>
            </a:r>
            <a:endParaRPr sz="1525"/>
          </a:p>
          <a:p>
            <a:pPr indent="0" lvl="0" marL="0" rtl="0" algn="l">
              <a:spcBef>
                <a:spcPts val="0"/>
              </a:spcBef>
              <a:spcAft>
                <a:spcPts val="0"/>
              </a:spcAft>
              <a:buNone/>
            </a:pPr>
            <a:r>
              <a:rPr lang="es" sz="1525"/>
              <a:t>5 kg</a:t>
            </a:r>
            <a:endParaRPr sz="1525"/>
          </a:p>
          <a:p>
            <a:pPr indent="0" lvl="0" marL="0" rtl="0" algn="l">
              <a:spcBef>
                <a:spcPts val="0"/>
              </a:spcBef>
              <a:spcAft>
                <a:spcPts val="0"/>
              </a:spcAft>
              <a:buNone/>
            </a:pPr>
            <a:r>
              <a:rPr lang="es" sz="1525"/>
              <a:t>10 kg</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65 kg</a:t>
            </a:r>
            <a:endParaRPr sz="1525"/>
          </a:p>
          <a:p>
            <a:pPr indent="0" lvl="0" marL="0" rtl="0" algn="l">
              <a:spcBef>
                <a:spcPts val="0"/>
              </a:spcBef>
              <a:spcAft>
                <a:spcPts val="0"/>
              </a:spcAft>
              <a:buNone/>
            </a:pPr>
            <a:r>
              <a:rPr lang="es" sz="1525"/>
              <a:t> </a:t>
            </a:r>
            <a:endParaRPr sz="1525"/>
          </a:p>
          <a:p>
            <a:pPr indent="0" lvl="0" marL="0" rtl="0" algn="l">
              <a:spcBef>
                <a:spcPts val="0"/>
              </a:spcBef>
              <a:spcAft>
                <a:spcPts val="0"/>
              </a:spcAft>
              <a:buNone/>
            </a:pPr>
            <a:r>
              <a:rPr lang="es" sz="1525"/>
              <a:t>Ultrasónico</a:t>
            </a:r>
            <a:endParaRPr sz="1525"/>
          </a:p>
          <a:p>
            <a:pPr indent="0" lvl="0" marL="0" rtl="0" algn="l">
              <a:spcBef>
                <a:spcPts val="0"/>
              </a:spcBef>
              <a:spcAft>
                <a:spcPts val="0"/>
              </a:spcAft>
              <a:buNone/>
            </a:pPr>
            <a:r>
              <a:rPr lang="es" sz="1525"/>
              <a:t>10 cm</a:t>
            </a:r>
            <a:endParaRPr sz="1525"/>
          </a:p>
          <a:p>
            <a:pPr indent="0" lvl="0" marL="0" rtl="0" algn="l">
              <a:spcBef>
                <a:spcPts val="0"/>
              </a:spcBef>
              <a:spcAft>
                <a:spcPts val="0"/>
              </a:spcAft>
              <a:buNone/>
            </a:pPr>
            <a:r>
              <a:rPr lang="es" sz="1525"/>
              <a:t>25 cm</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a:t>
            </a:r>
            <a:endParaRPr sz="1525"/>
          </a:p>
          <a:p>
            <a:pPr indent="0" lvl="0" marL="0" rtl="0" algn="l">
              <a:spcBef>
                <a:spcPts val="0"/>
              </a:spcBef>
              <a:spcAft>
                <a:spcPts val="0"/>
              </a:spcAft>
              <a:buNone/>
            </a:pPr>
            <a:r>
              <a:rPr lang="es" sz="1525"/>
              <a:t>45 cm</a:t>
            </a:r>
            <a:endParaRPr sz="1525"/>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solidFill>
                  <a:srgbClr val="0D1117"/>
                </a:solidFill>
              </a:rPr>
              <a:t>Base de Datos</a:t>
            </a:r>
            <a:endParaRPr>
              <a:solidFill>
                <a:srgbClr val="0D1117"/>
              </a:solidFill>
            </a:endParaRPr>
          </a:p>
        </p:txBody>
      </p:sp>
      <p:sp>
        <p:nvSpPr>
          <p:cNvPr id="231" name="Google Shape;231;p36"/>
          <p:cNvSpPr txBox="1"/>
          <p:nvPr>
            <p:ph idx="1" type="body"/>
          </p:nvPr>
        </p:nvSpPr>
        <p:spPr>
          <a:xfrm>
            <a:off x="387900" y="1489825"/>
            <a:ext cx="3999900" cy="95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D1117"/>
                </a:solidFill>
              </a:rPr>
              <a:t>Utilizamos MySql para la realización de la base de datos.</a:t>
            </a:r>
            <a:endParaRPr>
              <a:solidFill>
                <a:srgbClr val="0D1117"/>
              </a:solidFill>
            </a:endParaRPr>
          </a:p>
          <a:p>
            <a:pPr indent="0" lvl="0" marL="0" rtl="0" algn="l">
              <a:spcBef>
                <a:spcPts val="1200"/>
              </a:spcBef>
              <a:spcAft>
                <a:spcPts val="1200"/>
              </a:spcAft>
              <a:buNone/>
            </a:pPr>
            <a:r>
              <a:rPr lang="es">
                <a:solidFill>
                  <a:srgbClr val="0D1117"/>
                </a:solidFill>
              </a:rPr>
              <a:t>Métricas</a:t>
            </a:r>
            <a:r>
              <a:rPr lang="es">
                <a:solidFill>
                  <a:srgbClr val="0D1117"/>
                </a:solidFill>
              </a:rPr>
              <a:t> -&gt; Kg, tiempo</a:t>
            </a:r>
            <a:endParaRPr>
              <a:solidFill>
                <a:srgbClr val="0D1117"/>
              </a:solidFill>
            </a:endParaRPr>
          </a:p>
        </p:txBody>
      </p:sp>
      <p:graphicFrame>
        <p:nvGraphicFramePr>
          <p:cNvPr id="232" name="Google Shape;232;p36"/>
          <p:cNvGraphicFramePr/>
          <p:nvPr/>
        </p:nvGraphicFramePr>
        <p:xfrm>
          <a:off x="5144100" y="1699700"/>
          <a:ext cx="3000000" cy="3000000"/>
        </p:xfrm>
        <a:graphic>
          <a:graphicData uri="http://schemas.openxmlformats.org/drawingml/2006/table">
            <a:tbl>
              <a:tblPr>
                <a:noFill/>
                <a:tableStyleId>{9A2CEAC6-0455-4374-9F06-73F69759A6B0}</a:tableStyleId>
              </a:tblPr>
              <a:tblGrid>
                <a:gridCol w="1390650"/>
                <a:gridCol w="952500"/>
              </a:tblGrid>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id_registro</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int</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id_silla</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int</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fecha_registro</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date</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tarea</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varchar(100)</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hora_inicio</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timestamp</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hora_final</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timestamp</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tiempo_de_descanso</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s" sz="1100">
                          <a:latin typeface="Calibri"/>
                          <a:ea typeface="Calibri"/>
                          <a:cs typeface="Calibri"/>
                          <a:sym typeface="Calibri"/>
                        </a:rPr>
                        <a:t>int</a:t>
                      </a:r>
                      <a:endParaRPr sz="11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33" name="Google Shape;233;p36"/>
          <p:cNvGraphicFramePr/>
          <p:nvPr/>
        </p:nvGraphicFramePr>
        <p:xfrm>
          <a:off x="434225" y="3463975"/>
          <a:ext cx="3000000" cy="3000000"/>
        </p:xfrm>
        <a:graphic>
          <a:graphicData uri="http://schemas.openxmlformats.org/drawingml/2006/table">
            <a:tbl>
              <a:tblPr>
                <a:noFill/>
                <a:tableStyleId>{9A2CEAC6-0455-4374-9F06-73F69759A6B0}</a:tableStyleId>
              </a:tblPr>
              <a:tblGrid>
                <a:gridCol w="952500"/>
                <a:gridCol w="952500"/>
                <a:gridCol w="952500"/>
                <a:gridCol w="952500"/>
                <a:gridCol w="1343025"/>
                <a:gridCol w="1266825"/>
                <a:gridCol w="1352550"/>
              </a:tblGrid>
              <a:tr h="200025">
                <a:tc>
                  <a:txBody>
                    <a:bodyPr/>
                    <a:lstStyle/>
                    <a:p>
                      <a:pPr indent="0" lvl="0" marL="0" rtl="0" algn="ctr">
                        <a:lnSpc>
                          <a:spcPct val="115000"/>
                        </a:lnSpc>
                        <a:spcBef>
                          <a:spcPts val="0"/>
                        </a:spcBef>
                        <a:spcAft>
                          <a:spcPts val="0"/>
                        </a:spcAft>
                        <a:buNone/>
                      </a:pPr>
                      <a:r>
                        <a:rPr lang="es" sz="1000"/>
                        <a:t>id_registro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id_silla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fecha_registro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tarea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hora_inicio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hora_final</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tiempo_de_descanso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 sz="1000"/>
                        <a:t>80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8</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2021-09-19</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Leyendo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2021-09-19 11:27:00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2021-09-20 13:32:00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5</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 sz="1000"/>
                        <a:t>109</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8</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2021-09-21</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Diseñando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2021-09-21 7:16:00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2021-09-21 8:31:00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 sz="1000"/>
                        <a:t>123</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8</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2021-09-24</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Diseñando</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2021-09-24 7:56:00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2021-09-24 8:45:00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Análisis</a:t>
            </a:r>
            <a:endParaRPr/>
          </a:p>
        </p:txBody>
      </p:sp>
      <p:sp>
        <p:nvSpPr>
          <p:cNvPr id="239" name="Google Shape;239;p37"/>
          <p:cNvSpPr txBox="1"/>
          <p:nvPr>
            <p:ph idx="1" type="body"/>
          </p:nvPr>
        </p:nvSpPr>
        <p:spPr>
          <a:xfrm>
            <a:off x="387900" y="2150400"/>
            <a:ext cx="3999900" cy="1539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u="sng"/>
              <a:t>Análisis Descriptivo </a:t>
            </a:r>
            <a:endParaRPr u="sng"/>
          </a:p>
          <a:p>
            <a:pPr indent="0" lvl="0" marL="0" rtl="0" algn="just">
              <a:spcBef>
                <a:spcPts val="1200"/>
              </a:spcBef>
              <a:spcAft>
                <a:spcPts val="0"/>
              </a:spcAft>
              <a:buNone/>
            </a:pPr>
            <a:r>
              <a:rPr lang="es"/>
              <a:t>¿Quién está utilizando la silla ahora? </a:t>
            </a:r>
            <a:endParaRPr/>
          </a:p>
          <a:p>
            <a:pPr indent="0" lvl="0" marL="0" rtl="0" algn="just">
              <a:spcBef>
                <a:spcPts val="1200"/>
              </a:spcBef>
              <a:spcAft>
                <a:spcPts val="1200"/>
              </a:spcAft>
              <a:buNone/>
            </a:pPr>
            <a:r>
              <a:rPr lang="es"/>
              <a:t>Tiempo de uso, dias mas o menos utilizada.</a:t>
            </a:r>
            <a:endParaRPr/>
          </a:p>
        </p:txBody>
      </p:sp>
      <p:sp>
        <p:nvSpPr>
          <p:cNvPr id="240" name="Google Shape;240;p37"/>
          <p:cNvSpPr txBox="1"/>
          <p:nvPr>
            <p:ph idx="2" type="body"/>
          </p:nvPr>
        </p:nvSpPr>
        <p:spPr>
          <a:xfrm>
            <a:off x="4756200" y="2150400"/>
            <a:ext cx="3999900" cy="14166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s" sz="1600" u="sng"/>
              <a:t>Análisis de Diagnóstico </a:t>
            </a:r>
            <a:endParaRPr sz="1600" u="sng"/>
          </a:p>
          <a:p>
            <a:pPr indent="0" lvl="0" marL="0" rtl="0" algn="just">
              <a:spcBef>
                <a:spcPts val="1200"/>
              </a:spcBef>
              <a:spcAft>
                <a:spcPts val="0"/>
              </a:spcAft>
              <a:buNone/>
            </a:pPr>
            <a:r>
              <a:rPr lang="es" sz="1600"/>
              <a:t>¿Qué días se utilizó más la silla? </a:t>
            </a:r>
            <a:endParaRPr sz="1600"/>
          </a:p>
          <a:p>
            <a:pPr indent="0" lvl="0" marL="0" rtl="0" algn="just">
              <a:spcBef>
                <a:spcPts val="1200"/>
              </a:spcBef>
              <a:spcAft>
                <a:spcPts val="0"/>
              </a:spcAft>
              <a:buNone/>
            </a:pPr>
            <a:r>
              <a:rPr lang="es" sz="1600"/>
              <a:t>¿Cuánto tiempo se utilizó la silla? </a:t>
            </a:r>
            <a:endParaRPr sz="1600"/>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8"/>
          <p:cNvPicPr preferRelativeResize="0"/>
          <p:nvPr/>
        </p:nvPicPr>
        <p:blipFill rotWithShape="1">
          <a:blip r:embed="rId3">
            <a:alphaModFix/>
          </a:blip>
          <a:srcRect b="5766" l="0" r="0" t="8683"/>
          <a:stretch/>
        </p:blipFill>
        <p:spPr>
          <a:xfrm>
            <a:off x="1285850" y="1592250"/>
            <a:ext cx="6464624" cy="3110875"/>
          </a:xfrm>
          <a:prstGeom prst="rect">
            <a:avLst/>
          </a:prstGeom>
          <a:noFill/>
          <a:ln>
            <a:noFill/>
          </a:ln>
        </p:spPr>
      </p:pic>
      <p:sp>
        <p:nvSpPr>
          <p:cNvPr id="246" name="Google Shape;246;p38"/>
          <p:cNvSpPr txBox="1"/>
          <p:nvPr/>
        </p:nvSpPr>
        <p:spPr>
          <a:xfrm>
            <a:off x="3082575" y="669350"/>
            <a:ext cx="50730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dk1"/>
                </a:solidFill>
                <a:latin typeface="Roboto Slab"/>
                <a:ea typeface="Roboto Slab"/>
                <a:cs typeface="Roboto Slab"/>
                <a:sym typeface="Roboto Slab"/>
              </a:rPr>
              <a:t>Filtros</a:t>
            </a:r>
            <a:endParaRPr sz="2500">
              <a:solidFill>
                <a:schemeClr val="dk1"/>
              </a:solidFill>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nvSpPr>
        <p:spPr>
          <a:xfrm>
            <a:off x="281825" y="695775"/>
            <a:ext cx="5073000" cy="23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Roboto Slab"/>
                <a:ea typeface="Roboto Slab"/>
                <a:cs typeface="Roboto Slab"/>
                <a:sym typeface="Roboto Slab"/>
              </a:rPr>
              <a:t>select date(fecha_registro) as fecha, time(hora_inicio) as hora_inicio, time(hora_final) as hora_final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from registro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silla s on s.id_silla = registro.id_silla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usuario u on u.id_usuario = s.id_usuario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where u.id_usuario = ${id} and  day(fecha_registro)= ${dia} and month(fecha_registro)= ${mes} and year(fecha_registro)= ${anio}</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group by fecha, registro.hora_inicio, registro.hora_final order by fecha asc</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Slab"/>
              <a:ea typeface="Roboto Slab"/>
              <a:cs typeface="Roboto Slab"/>
              <a:sym typeface="Roboto Slab"/>
            </a:endParaRPr>
          </a:p>
        </p:txBody>
      </p:sp>
      <p:sp>
        <p:nvSpPr>
          <p:cNvPr id="252" name="Google Shape;252;p39"/>
          <p:cNvSpPr txBox="1"/>
          <p:nvPr/>
        </p:nvSpPr>
        <p:spPr>
          <a:xfrm>
            <a:off x="1523700" y="176150"/>
            <a:ext cx="507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u="sng">
                <a:solidFill>
                  <a:schemeClr val="dk1"/>
                </a:solidFill>
                <a:latin typeface="Roboto Slab"/>
                <a:ea typeface="Roboto Slab"/>
                <a:cs typeface="Roboto Slab"/>
                <a:sym typeface="Roboto Slab"/>
              </a:rPr>
              <a:t>Filtro Día</a:t>
            </a:r>
            <a:endParaRPr sz="1600" u="sng">
              <a:solidFill>
                <a:schemeClr val="dk1"/>
              </a:solidFill>
              <a:latin typeface="Roboto Slab"/>
              <a:ea typeface="Roboto Slab"/>
              <a:cs typeface="Roboto Slab"/>
              <a:sym typeface="Roboto Slab"/>
            </a:endParaRPr>
          </a:p>
        </p:txBody>
      </p:sp>
      <p:sp>
        <p:nvSpPr>
          <p:cNvPr id="253" name="Google Shape;253;p39"/>
          <p:cNvSpPr txBox="1"/>
          <p:nvPr/>
        </p:nvSpPr>
        <p:spPr>
          <a:xfrm>
            <a:off x="4071000" y="3021075"/>
            <a:ext cx="5073000" cy="21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Roboto Slab"/>
                <a:ea typeface="Roboto Slab"/>
                <a:cs typeface="Roboto Slab"/>
                <a:sym typeface="Roboto Slab"/>
              </a:rPr>
              <a:t>select date(fecha_registro) as fecha, time(hora_inicio) as hora_inicio, time(hora_final) as hora_final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from registro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silla s on s.id_silla = registro.id_silla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usuario u on u.id_usuario = s.id_usuario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where u.id_usuario = ${id} and week(fecha_registro)= ${semana}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group by fecha, registro.hora_inicio, registro.hora_final order by fecha asc</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Slab"/>
              <a:ea typeface="Roboto Slab"/>
              <a:cs typeface="Roboto Slab"/>
              <a:sym typeface="Roboto Slab"/>
            </a:endParaRPr>
          </a:p>
        </p:txBody>
      </p:sp>
      <p:sp>
        <p:nvSpPr>
          <p:cNvPr id="254" name="Google Shape;254;p39"/>
          <p:cNvSpPr txBox="1"/>
          <p:nvPr/>
        </p:nvSpPr>
        <p:spPr>
          <a:xfrm>
            <a:off x="5416525" y="2571750"/>
            <a:ext cx="507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u="sng">
                <a:solidFill>
                  <a:schemeClr val="dk1"/>
                </a:solidFill>
                <a:latin typeface="Roboto Slab"/>
                <a:ea typeface="Roboto Slab"/>
                <a:cs typeface="Roboto Slab"/>
                <a:sym typeface="Roboto Slab"/>
              </a:rPr>
              <a:t>Filtro Semana</a:t>
            </a:r>
            <a:endParaRPr sz="1600" u="sng">
              <a:solidFill>
                <a:schemeClr val="dk1"/>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3531750" y="845500"/>
            <a:ext cx="507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u="sng">
                <a:solidFill>
                  <a:schemeClr val="dk1"/>
                </a:solidFill>
                <a:latin typeface="Roboto Slab"/>
                <a:ea typeface="Roboto Slab"/>
                <a:cs typeface="Roboto Slab"/>
                <a:sym typeface="Roboto Slab"/>
              </a:rPr>
              <a:t>Filtro Mes</a:t>
            </a:r>
            <a:endParaRPr sz="1600" u="sng">
              <a:solidFill>
                <a:schemeClr val="dk1"/>
              </a:solidFill>
              <a:latin typeface="Roboto Slab"/>
              <a:ea typeface="Roboto Slab"/>
              <a:cs typeface="Roboto Slab"/>
              <a:sym typeface="Roboto Slab"/>
            </a:endParaRPr>
          </a:p>
        </p:txBody>
      </p:sp>
      <p:sp>
        <p:nvSpPr>
          <p:cNvPr id="260" name="Google Shape;260;p40"/>
          <p:cNvSpPr txBox="1"/>
          <p:nvPr/>
        </p:nvSpPr>
        <p:spPr>
          <a:xfrm>
            <a:off x="1893600" y="1329900"/>
            <a:ext cx="5073000" cy="22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Roboto Slab"/>
                <a:ea typeface="Roboto Slab"/>
                <a:cs typeface="Roboto Slab"/>
                <a:sym typeface="Roboto Slab"/>
              </a:rPr>
              <a:t>select date(fecha_registro) as fecha, time(hora_inicio) as hora_inicio, time(hora_final) as hora_final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from registro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silla s on s.id_silla = registro.id_silla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join usuario u on u.id_usuario = s.id_usuario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where u.id_usuario = ${id} and month(fecha_registro)= ${mes} and year(fecha_registro)= ${anio}</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rPr lang="es">
                <a:solidFill>
                  <a:schemeClr val="dk1"/>
                </a:solidFill>
                <a:latin typeface="Roboto Slab"/>
                <a:ea typeface="Roboto Slab"/>
                <a:cs typeface="Roboto Slab"/>
                <a:sym typeface="Roboto Slab"/>
              </a:rPr>
              <a:t>        group by fecha, registro.hora_inicio, registro.hora_final order by fecha asc</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Slab"/>
              <a:ea typeface="Roboto Slab"/>
              <a:cs typeface="Roboto Slab"/>
              <a:sym typeface="Roboto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460950" y="96350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Gracias por su Atención</a:t>
            </a:r>
            <a:endParaRPr/>
          </a:p>
        </p:txBody>
      </p:sp>
      <p:sp>
        <p:nvSpPr>
          <p:cNvPr id="266" name="Google Shape;266;p41"/>
          <p:cNvSpPr txBox="1"/>
          <p:nvPr/>
        </p:nvSpPr>
        <p:spPr>
          <a:xfrm>
            <a:off x="2880025" y="1981650"/>
            <a:ext cx="507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dk1"/>
                </a:solidFill>
                <a:latin typeface="Roboto Slab"/>
                <a:ea typeface="Roboto Slab"/>
                <a:cs typeface="Roboto Slab"/>
                <a:sym typeface="Roboto Slab"/>
              </a:rPr>
              <a:t>De Parte del Grupo 2</a:t>
            </a:r>
            <a:endParaRPr sz="2400">
              <a:solidFill>
                <a:schemeClr val="dk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Solución</a:t>
            </a:r>
            <a:endParaRPr/>
          </a:p>
        </p:txBody>
      </p:sp>
      <p:sp>
        <p:nvSpPr>
          <p:cNvPr id="78" name="Google Shape;78;p15"/>
          <p:cNvSpPr txBox="1"/>
          <p:nvPr>
            <p:ph idx="1" type="body"/>
          </p:nvPr>
        </p:nvSpPr>
        <p:spPr>
          <a:xfrm>
            <a:off x="387900" y="1489825"/>
            <a:ext cx="49872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s" sz="1800"/>
              <a:t>Como solución al problema anteriormente descrito, generamos una silla inteligente, la cual puede medir el peso del usuario, el tiempo que tiene de estar sentado, registrar la fechas y horarios de uso de esta, y para que no se mantenga todo el tiempo hemos agregado sensores para mayor productividad del usuario.</a:t>
            </a:r>
            <a:endParaRPr sz="1800"/>
          </a:p>
          <a:p>
            <a:pPr indent="0" lvl="0" marL="0" rtl="0" algn="just">
              <a:spcBef>
                <a:spcPts val="1200"/>
              </a:spcBef>
              <a:spcAft>
                <a:spcPts val="1200"/>
              </a:spcAft>
              <a:buNone/>
            </a:pPr>
            <a:r>
              <a:rPr lang="es" sz="1800"/>
              <a:t>Todo esto esta va acompañado de una aplicación generada en angular para poder llevar el control de uso.</a:t>
            </a:r>
            <a:endParaRPr sz="1800"/>
          </a:p>
        </p:txBody>
      </p:sp>
      <p:pic>
        <p:nvPicPr>
          <p:cNvPr id="79" name="Google Shape;79;p15"/>
          <p:cNvPicPr preferRelativeResize="0"/>
          <p:nvPr/>
        </p:nvPicPr>
        <p:blipFill rotWithShape="1">
          <a:blip r:embed="rId3">
            <a:alphaModFix/>
          </a:blip>
          <a:srcRect b="19015" l="0" r="0" t="0"/>
          <a:stretch/>
        </p:blipFill>
        <p:spPr>
          <a:xfrm>
            <a:off x="6193975" y="1144125"/>
            <a:ext cx="2334550" cy="3362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110825" y="195870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solidFill>
                  <a:srgbClr val="000000"/>
                </a:solidFill>
              </a:rPr>
              <a:t>Para el Usuario</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¿Qué es Smart Chair?</a:t>
            </a:r>
            <a:endParaRPr/>
          </a:p>
        </p:txBody>
      </p:sp>
      <p:sp>
        <p:nvSpPr>
          <p:cNvPr id="90" name="Google Shape;90;p17"/>
          <p:cNvSpPr txBox="1"/>
          <p:nvPr>
            <p:ph idx="1" type="body"/>
          </p:nvPr>
        </p:nvSpPr>
        <p:spPr>
          <a:xfrm>
            <a:off x="431925" y="1884975"/>
            <a:ext cx="3999900" cy="153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Es un dispositivo </a:t>
            </a:r>
            <a:r>
              <a:rPr lang="es"/>
              <a:t>electrónico</a:t>
            </a:r>
            <a:r>
              <a:rPr lang="es"/>
              <a:t> el cual nos ayuda a controlar nuestro peso, el tiempo que llevamos sentado y nos ayuda a mejorar nuestra productividad.</a:t>
            </a:r>
            <a:endParaRPr/>
          </a:p>
          <a:p>
            <a:pPr indent="0" lvl="0" marL="0" rtl="0" algn="just">
              <a:spcBef>
                <a:spcPts val="1200"/>
              </a:spcBef>
              <a:spcAft>
                <a:spcPts val="1200"/>
              </a:spcAft>
              <a:buNone/>
            </a:pPr>
            <a:r>
              <a:rPr lang="es"/>
              <a:t>Todo esto con ayuda de una aplicación Web.</a:t>
            </a:r>
            <a:endParaRPr/>
          </a:p>
        </p:txBody>
      </p:sp>
      <p:pic>
        <p:nvPicPr>
          <p:cNvPr id="91" name="Google Shape;91;p17"/>
          <p:cNvPicPr preferRelativeResize="0"/>
          <p:nvPr/>
        </p:nvPicPr>
        <p:blipFill>
          <a:blip r:embed="rId3">
            <a:alphaModFix/>
          </a:blip>
          <a:stretch>
            <a:fillRect/>
          </a:stretch>
        </p:blipFill>
        <p:spPr>
          <a:xfrm>
            <a:off x="4874109" y="1147326"/>
            <a:ext cx="3685941" cy="3006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Puntos Importantes</a:t>
            </a:r>
            <a:endParaRPr/>
          </a:p>
        </p:txBody>
      </p:sp>
      <p:sp>
        <p:nvSpPr>
          <p:cNvPr id="97" name="Google Shape;97;p18"/>
          <p:cNvSpPr txBox="1"/>
          <p:nvPr>
            <p:ph idx="2" type="body"/>
          </p:nvPr>
        </p:nvSpPr>
        <p:spPr>
          <a:xfrm>
            <a:off x="4703350" y="1387288"/>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Smart Chair tiene tres puntos importantes:</a:t>
            </a:r>
            <a:endParaRPr/>
          </a:p>
          <a:p>
            <a:pPr indent="-304800" lvl="0" marL="457200" rtl="0" algn="just">
              <a:spcBef>
                <a:spcPts val="1200"/>
              </a:spcBef>
              <a:spcAft>
                <a:spcPts val="0"/>
              </a:spcAft>
              <a:buSzPts val="1200"/>
              <a:buAutoNum type="arabicPeriod"/>
            </a:pPr>
            <a:r>
              <a:rPr lang="es" sz="1200"/>
              <a:t>Aplicación: nuestra aplicación es totalmente amigable muestra </a:t>
            </a:r>
            <a:r>
              <a:rPr lang="es" sz="1200"/>
              <a:t>gráficas</a:t>
            </a:r>
            <a:r>
              <a:rPr lang="es" sz="1200"/>
              <a:t> del tiempo de uso, el peso de la persona, etc.</a:t>
            </a:r>
            <a:endParaRPr sz="1200"/>
          </a:p>
          <a:p>
            <a:pPr indent="-304800" lvl="0" marL="457200" rtl="0" algn="just">
              <a:spcBef>
                <a:spcPts val="0"/>
              </a:spcBef>
              <a:spcAft>
                <a:spcPts val="0"/>
              </a:spcAft>
              <a:buSzPts val="1200"/>
              <a:buAutoNum type="arabicPeriod"/>
            </a:pPr>
            <a:r>
              <a:rPr lang="es" sz="1200"/>
              <a:t>Conectividad: toda la información que se recolecta es enviada por medio de bluetooth a la base de datos y de esta manera presentar los datos en la aplicación</a:t>
            </a:r>
            <a:endParaRPr sz="1200"/>
          </a:p>
          <a:p>
            <a:pPr indent="-304800" lvl="0" marL="457200" rtl="0" algn="just">
              <a:spcBef>
                <a:spcPts val="0"/>
              </a:spcBef>
              <a:spcAft>
                <a:spcPts val="0"/>
              </a:spcAft>
              <a:buSzPts val="1200"/>
              <a:buAutoNum type="arabicPeriod"/>
            </a:pPr>
            <a:r>
              <a:rPr lang="es" sz="1200"/>
              <a:t>Asiento: nuestro asiento cuenta con una </a:t>
            </a:r>
            <a:r>
              <a:rPr lang="es" sz="1200"/>
              <a:t>báscula</a:t>
            </a:r>
            <a:r>
              <a:rPr lang="es" sz="1200"/>
              <a:t> integrada que al momento de estar logueado en la aplicación, comienza a tomar el peso del usuario.</a:t>
            </a:r>
            <a:endParaRPr sz="1200"/>
          </a:p>
        </p:txBody>
      </p:sp>
      <p:pic>
        <p:nvPicPr>
          <p:cNvPr id="98" name="Google Shape;98;p18"/>
          <p:cNvPicPr preferRelativeResize="0"/>
          <p:nvPr/>
        </p:nvPicPr>
        <p:blipFill>
          <a:blip r:embed="rId3">
            <a:alphaModFix/>
          </a:blip>
          <a:stretch>
            <a:fillRect/>
          </a:stretch>
        </p:blipFill>
        <p:spPr>
          <a:xfrm>
            <a:off x="563675" y="1674773"/>
            <a:ext cx="3626174" cy="250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Aplicación</a:t>
            </a:r>
            <a:endParaRPr/>
          </a:p>
        </p:txBody>
      </p:sp>
      <p:sp>
        <p:nvSpPr>
          <p:cNvPr id="104" name="Google Shape;104;p19"/>
          <p:cNvSpPr txBox="1"/>
          <p:nvPr>
            <p:ph idx="1" type="body"/>
          </p:nvPr>
        </p:nvSpPr>
        <p:spPr>
          <a:xfrm>
            <a:off x="387900" y="1528350"/>
            <a:ext cx="3999900" cy="1619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s"/>
              <a:t>La aplicación cuenta con login en el cual el usuario se loguea para acceder a la silla. Se cuenta con distintos reportes para mostrar el uso de la silla, los tiempos de uso, el peso del usuario y la productividad que existe mediante su uso.</a:t>
            </a:r>
            <a:endParaRPr/>
          </a:p>
        </p:txBody>
      </p:sp>
      <p:pic>
        <p:nvPicPr>
          <p:cNvPr id="105" name="Google Shape;105;p19"/>
          <p:cNvPicPr preferRelativeResize="0"/>
          <p:nvPr/>
        </p:nvPicPr>
        <p:blipFill>
          <a:blip r:embed="rId3">
            <a:alphaModFix/>
          </a:blip>
          <a:stretch>
            <a:fillRect/>
          </a:stretch>
        </p:blipFill>
        <p:spPr>
          <a:xfrm>
            <a:off x="4509125" y="1314325"/>
            <a:ext cx="4340475" cy="2047150"/>
          </a:xfrm>
          <a:prstGeom prst="rect">
            <a:avLst/>
          </a:prstGeom>
          <a:noFill/>
          <a:ln>
            <a:noFill/>
          </a:ln>
        </p:spPr>
      </p:pic>
      <p:pic>
        <p:nvPicPr>
          <p:cNvPr id="106" name="Google Shape;106;p19"/>
          <p:cNvPicPr preferRelativeResize="0"/>
          <p:nvPr/>
        </p:nvPicPr>
        <p:blipFill>
          <a:blip r:embed="rId4">
            <a:alphaModFix/>
          </a:blip>
          <a:stretch>
            <a:fillRect/>
          </a:stretch>
        </p:blipFill>
        <p:spPr>
          <a:xfrm>
            <a:off x="918650" y="3361475"/>
            <a:ext cx="3522070" cy="161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87900" y="2958125"/>
            <a:ext cx="4139075" cy="18173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760862" y="768500"/>
            <a:ext cx="4041850" cy="1900925"/>
          </a:xfrm>
          <a:prstGeom prst="rect">
            <a:avLst/>
          </a:prstGeom>
          <a:noFill/>
          <a:ln>
            <a:noFill/>
          </a:ln>
        </p:spPr>
      </p:pic>
      <p:pic>
        <p:nvPicPr>
          <p:cNvPr id="113" name="Google Shape;113;p20"/>
          <p:cNvPicPr preferRelativeResize="0"/>
          <p:nvPr/>
        </p:nvPicPr>
        <p:blipFill>
          <a:blip r:embed="rId5">
            <a:alphaModFix/>
          </a:blip>
          <a:stretch>
            <a:fillRect/>
          </a:stretch>
        </p:blipFill>
        <p:spPr>
          <a:xfrm>
            <a:off x="4868402" y="2850275"/>
            <a:ext cx="3826784" cy="2032976"/>
          </a:xfrm>
          <a:prstGeom prst="rect">
            <a:avLst/>
          </a:prstGeom>
          <a:noFill/>
          <a:ln>
            <a:noFill/>
          </a:ln>
        </p:spPr>
      </p:pic>
      <p:pic>
        <p:nvPicPr>
          <p:cNvPr id="114" name="Google Shape;114;p20"/>
          <p:cNvPicPr preferRelativeResize="0"/>
          <p:nvPr/>
        </p:nvPicPr>
        <p:blipFill>
          <a:blip r:embed="rId6">
            <a:alphaModFix/>
          </a:blip>
          <a:stretch>
            <a:fillRect/>
          </a:stretch>
        </p:blipFill>
        <p:spPr>
          <a:xfrm>
            <a:off x="350125" y="725075"/>
            <a:ext cx="4176850" cy="19699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Silla</a:t>
            </a:r>
            <a:endParaRPr/>
          </a:p>
        </p:txBody>
      </p:sp>
      <p:sp>
        <p:nvSpPr>
          <p:cNvPr id="120" name="Google Shape;120;p21"/>
          <p:cNvSpPr txBox="1"/>
          <p:nvPr>
            <p:ph idx="1" type="body"/>
          </p:nvPr>
        </p:nvSpPr>
        <p:spPr>
          <a:xfrm>
            <a:off x="502400" y="2115125"/>
            <a:ext cx="3999900" cy="1311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El uso de la silla es simple, una vez ya logueado el usuario en la aplicación, el usuario solo debe de sentarse y el asiento comienza a recabar datos para enviar a la base de datos.</a:t>
            </a:r>
            <a:endParaRPr/>
          </a:p>
        </p:txBody>
      </p:sp>
      <p:pic>
        <p:nvPicPr>
          <p:cNvPr id="121" name="Google Shape;121;p21"/>
          <p:cNvPicPr preferRelativeResize="0"/>
          <p:nvPr/>
        </p:nvPicPr>
        <p:blipFill>
          <a:blip r:embed="rId3">
            <a:alphaModFix/>
          </a:blip>
          <a:stretch>
            <a:fillRect/>
          </a:stretch>
        </p:blipFill>
        <p:spPr>
          <a:xfrm>
            <a:off x="5297650" y="1250438"/>
            <a:ext cx="2408800" cy="304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